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8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3" r:id="rId27"/>
    <p:sldId id="282" r:id="rId28"/>
    <p:sldId id="281"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 id="325" r:id="rId71"/>
    <p:sldId id="326" r:id="rId72"/>
    <p:sldId id="327" r:id="rId73"/>
    <p:sldId id="328" r:id="rId74"/>
    <p:sldId id="329" r:id="rId75"/>
    <p:sldId id="330" r:id="rId76"/>
    <p:sldId id="331" r:id="rId77"/>
    <p:sldId id="332" r:id="rId78"/>
    <p:sldId id="333" r:id="rId79"/>
    <p:sldId id="334" r:id="rId80"/>
    <p:sldId id="335" r:id="rId81"/>
    <p:sldId id="336" r:id="rId82"/>
    <p:sldId id="337" r:id="rId83"/>
    <p:sldId id="338" r:id="rId84"/>
    <p:sldId id="339" r:id="rId85"/>
  </p:sldIdLst>
  <p:sldSz cx="9144000" cy="6858000" type="screen4x3"/>
  <p:notesSz cx="6858000" cy="9144000"/>
  <p:defaultTextStyle>
    <a:defPPr>
      <a:defRPr lang="ca-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Estilo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4266" autoAdjust="0"/>
    <p:restoredTop sz="94139" autoAdjust="0"/>
  </p:normalViewPr>
  <p:slideViewPr>
    <p:cSldViewPr>
      <p:cViewPr varScale="1">
        <p:scale>
          <a:sx n="74" d="100"/>
          <a:sy n="74" d="100"/>
        </p:scale>
        <p:origin x="1668" y="7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84" Type="http://schemas.openxmlformats.org/officeDocument/2006/relationships/slide" Target="slides/slide83.xml"/><Relationship Id="rId89"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slide" Target="slides/slide78.xml"/><Relationship Id="rId87"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tableStyles" Target="tableStyles.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54.png>
</file>

<file path=ppt/media/image55.png>
</file>

<file path=ppt/media/image56.png>
</file>

<file path=ppt/media/image57.png>
</file>

<file path=ppt/media/image58.png>
</file>

<file path=ppt/media/image59.png>
</file>

<file path=ppt/media/image6.png>
</file>

<file path=ppt/media/image60.png>
</file>

<file path=ppt/media/image61.png>
</file>

<file path=ppt/media/image62.png>
</file>

<file path=ppt/media/image6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ca-ES"/>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EDA23C-7DDB-4D8C-8EE6-C1187FD08D1D}" type="datetimeFigureOut">
              <a:rPr lang="ca-ES" smtClean="0"/>
              <a:pPr/>
              <a:t>29/04/2016</a:t>
            </a:fld>
            <a:endParaRPr lang="ca-ES"/>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ca-ES"/>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ca-ES"/>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ca-ES"/>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53A7ED8-A71A-4102-AF20-B84079829E6C}" type="slidenum">
              <a:rPr lang="ca-ES" smtClean="0"/>
              <a:pPr/>
              <a:t>‹Nº›</a:t>
            </a:fld>
            <a:endParaRPr lang="ca-ES"/>
          </a:p>
        </p:txBody>
      </p:sp>
    </p:spTree>
    <p:extLst>
      <p:ext uri="{BB962C8B-B14F-4D97-AF65-F5344CB8AC3E}">
        <p14:creationId xmlns:p14="http://schemas.microsoft.com/office/powerpoint/2010/main" val="18648963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normAutofit/>
          </a:bodyPr>
          <a:lstStyle/>
          <a:p>
            <a:endParaRPr lang="ca-ES"/>
          </a:p>
        </p:txBody>
      </p:sp>
      <p:sp>
        <p:nvSpPr>
          <p:cNvPr id="4" name="3 Marcador de número de diapositiva"/>
          <p:cNvSpPr>
            <a:spLocks noGrp="1"/>
          </p:cNvSpPr>
          <p:nvPr>
            <p:ph type="sldNum" sz="quarter" idx="10"/>
          </p:nvPr>
        </p:nvSpPr>
        <p:spPr/>
        <p:txBody>
          <a:bodyPr/>
          <a:lstStyle/>
          <a:p>
            <a:fld id="{053A7ED8-A71A-4102-AF20-B84079829E6C}" type="slidenum">
              <a:rPr lang="ca-ES" smtClean="0"/>
              <a:pPr/>
              <a:t>2</a:t>
            </a:fld>
            <a:endParaRPr lang="ca-ES"/>
          </a:p>
        </p:txBody>
      </p:sp>
    </p:spTree>
    <p:extLst>
      <p:ext uri="{BB962C8B-B14F-4D97-AF65-F5344CB8AC3E}">
        <p14:creationId xmlns:p14="http://schemas.microsoft.com/office/powerpoint/2010/main" val="32590908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23" name="22 Rectángulo"/>
          <p:cNvSpPr/>
          <p:nvPr/>
        </p:nvSpPr>
        <p:spPr>
          <a:xfrm flipV="1">
            <a:off x="5410182" y="3810000"/>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4" name="23 Rectángulo"/>
          <p:cNvSpPr/>
          <p:nvPr/>
        </p:nvSpPr>
        <p:spPr>
          <a:xfrm flipV="1">
            <a:off x="5410200" y="3897010"/>
            <a:ext cx="3733801" cy="192024"/>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5" name="24 Rectángulo"/>
          <p:cNvSpPr/>
          <p:nvPr/>
        </p:nvSpPr>
        <p:spPr>
          <a:xfrm flipV="1">
            <a:off x="5410200" y="4115167"/>
            <a:ext cx="3733801"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6" name="25 Rectángulo"/>
          <p:cNvSpPr/>
          <p:nvPr/>
        </p:nvSpPr>
        <p:spPr>
          <a:xfrm flipV="1">
            <a:off x="5410200" y="4164403"/>
            <a:ext cx="1965960" cy="18288"/>
          </a:xfrm>
          <a:prstGeom prst="rect">
            <a:avLst/>
          </a:prstGeom>
          <a:solidFill>
            <a:schemeClr val="accent2">
              <a:alpha val="6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7" name="26 Rectángulo"/>
          <p:cNvSpPr/>
          <p:nvPr/>
        </p:nvSpPr>
        <p:spPr>
          <a:xfrm flipV="1">
            <a:off x="5410200" y="4199572"/>
            <a:ext cx="1965960" cy="9144"/>
          </a:xfrm>
          <a:prstGeom prst="rect">
            <a:avLst/>
          </a:prstGeom>
          <a:solidFill>
            <a:schemeClr val="accent2">
              <a:alpha val="65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0" name="29 Rectángulo redondeado"/>
          <p:cNvSpPr/>
          <p:nvPr/>
        </p:nvSpPr>
        <p:spPr bwMode="white">
          <a:xfrm>
            <a:off x="5410200" y="3962400"/>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1" name="30 Rectángulo redondeado"/>
          <p:cNvSpPr/>
          <p:nvPr/>
        </p:nvSpPr>
        <p:spPr bwMode="white">
          <a:xfrm>
            <a:off x="7376507" y="406098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7" name="6 Rectángulo"/>
          <p:cNvSpPr/>
          <p:nvPr/>
        </p:nvSpPr>
        <p:spPr>
          <a:xfrm>
            <a:off x="1" y="3649662"/>
            <a:ext cx="9144000" cy="244170"/>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9 Rectángulo"/>
          <p:cNvSpPr/>
          <p:nvPr/>
        </p:nvSpPr>
        <p:spPr>
          <a:xfrm>
            <a:off x="0" y="3675527"/>
            <a:ext cx="9144001" cy="14067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10 Rectángulo"/>
          <p:cNvSpPr/>
          <p:nvPr/>
        </p:nvSpPr>
        <p:spPr>
          <a:xfrm flipV="1">
            <a:off x="6414051" y="3643090"/>
            <a:ext cx="2729950" cy="248432"/>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18 Rectángulo"/>
          <p:cNvSpPr/>
          <p:nvPr/>
        </p:nvSpPr>
        <p:spPr>
          <a:xfrm>
            <a:off x="0" y="0"/>
            <a:ext cx="9144000" cy="3701700"/>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7 Título"/>
          <p:cNvSpPr>
            <a:spLocks noGrp="1"/>
          </p:cNvSpPr>
          <p:nvPr>
            <p:ph type="ctrTitle"/>
          </p:nvPr>
        </p:nvSpPr>
        <p:spPr>
          <a:xfrm>
            <a:off x="457200" y="2401887"/>
            <a:ext cx="8458200" cy="1470025"/>
          </a:xfrm>
        </p:spPr>
        <p:txBody>
          <a:bodyPr anchor="b"/>
          <a:lstStyle>
            <a:lvl1pPr>
              <a:defRPr sz="4400">
                <a:solidFill>
                  <a:schemeClr val="bg1"/>
                </a:solidFill>
              </a:defRPr>
            </a:lvl1pPr>
          </a:lstStyle>
          <a:p>
            <a:r>
              <a:rPr kumimoji="0" lang="es-ES" smtClean="0"/>
              <a:t>Haga clic para modificar el estilo de título del patrón</a:t>
            </a:r>
            <a:endParaRPr kumimoji="0" lang="en-US"/>
          </a:p>
        </p:txBody>
      </p:sp>
      <p:sp>
        <p:nvSpPr>
          <p:cNvPr id="9" name="8 Subtítulo"/>
          <p:cNvSpPr>
            <a:spLocks noGrp="1"/>
          </p:cNvSpPr>
          <p:nvPr>
            <p:ph type="subTitle" idx="1"/>
          </p:nvPr>
        </p:nvSpPr>
        <p:spPr>
          <a:xfrm>
            <a:off x="457200" y="3899938"/>
            <a:ext cx="4953000" cy="1752600"/>
          </a:xfrm>
        </p:spPr>
        <p:txBody>
          <a:bodyPr/>
          <a:lstStyle>
            <a:lvl1pPr marL="64008" indent="0" algn="l">
              <a:buNone/>
              <a:defRPr sz="2400">
                <a:solidFill>
                  <a:schemeClr val="tx2"/>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es-ES" smtClean="0"/>
              <a:t>Haga clic para modificar el estilo de subtítulo del patrón</a:t>
            </a:r>
            <a:endParaRPr kumimoji="0" lang="en-US"/>
          </a:p>
        </p:txBody>
      </p:sp>
      <p:sp>
        <p:nvSpPr>
          <p:cNvPr id="28" name="27 Marcador de fecha"/>
          <p:cNvSpPr>
            <a:spLocks noGrp="1"/>
          </p:cNvSpPr>
          <p:nvPr>
            <p:ph type="dt" sz="half" idx="10"/>
          </p:nvPr>
        </p:nvSpPr>
        <p:spPr>
          <a:xfrm>
            <a:off x="6705600" y="4206240"/>
            <a:ext cx="960120" cy="457200"/>
          </a:xfrm>
        </p:spPr>
        <p:txBody>
          <a:bodyPr/>
          <a:lstStyle/>
          <a:p>
            <a:fld id="{53250172-549E-403D-9D54-97A45E04CD36}" type="datetime1">
              <a:rPr lang="ca-ES" smtClean="0"/>
              <a:pPr/>
              <a:t>29/04/2016</a:t>
            </a:fld>
            <a:endParaRPr lang="ca-ES"/>
          </a:p>
        </p:txBody>
      </p:sp>
      <p:sp>
        <p:nvSpPr>
          <p:cNvPr id="17" name="16 Marcador de pie de página"/>
          <p:cNvSpPr>
            <a:spLocks noGrp="1"/>
          </p:cNvSpPr>
          <p:nvPr>
            <p:ph type="ftr" sz="quarter" idx="11"/>
          </p:nvPr>
        </p:nvSpPr>
        <p:spPr>
          <a:xfrm>
            <a:off x="5410200" y="4205288"/>
            <a:ext cx="1295400" cy="457200"/>
          </a:xfrm>
        </p:spPr>
        <p:txBody>
          <a:bodyPr/>
          <a:lstStyle/>
          <a:p>
            <a:endParaRPr lang="ca-ES"/>
          </a:p>
        </p:txBody>
      </p:sp>
      <p:sp>
        <p:nvSpPr>
          <p:cNvPr id="29" name="28 Marcador de número de diapositiva"/>
          <p:cNvSpPr>
            <a:spLocks noGrp="1"/>
          </p:cNvSpPr>
          <p:nvPr>
            <p:ph type="sldNum" sz="quarter" idx="12"/>
          </p:nvPr>
        </p:nvSpPr>
        <p:spPr>
          <a:xfrm>
            <a:off x="8320088" y="1136"/>
            <a:ext cx="747712" cy="365760"/>
          </a:xfrm>
        </p:spPr>
        <p:txBody>
          <a:bodyPr/>
          <a:lstStyle>
            <a:lvl1pPr algn="r">
              <a:defRPr sz="1800">
                <a:solidFill>
                  <a:schemeClr val="bg1"/>
                </a:solidFill>
              </a:defRPr>
            </a:lvl1pPr>
          </a:lstStyle>
          <a:p>
            <a:fld id="{B3A02E08-3743-41AC-8D89-E8D485D91EAE}" type="slidenum">
              <a:rPr lang="ca-ES" smtClean="0"/>
              <a:pPr/>
              <a:t>‹Nº›</a:t>
            </a:fld>
            <a:endParaRPr lang="ca-E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4B34A838-C2F0-4796-94AF-661B330ACC62}" type="datetime1">
              <a:rPr lang="ca-ES" smtClean="0"/>
              <a:pPr/>
              <a:t>29/04/2016</a:t>
            </a:fld>
            <a:endParaRPr lang="ca-ES"/>
          </a:p>
        </p:txBody>
      </p:sp>
      <p:sp>
        <p:nvSpPr>
          <p:cNvPr id="5" name="4 Marcador de pie de página"/>
          <p:cNvSpPr>
            <a:spLocks noGrp="1"/>
          </p:cNvSpPr>
          <p:nvPr>
            <p:ph type="ftr" sz="quarter" idx="11"/>
          </p:nvPr>
        </p:nvSpPr>
        <p:spPr/>
        <p:txBody>
          <a:bodyPr/>
          <a:lstStyle/>
          <a:p>
            <a:endParaRPr lang="ca-ES"/>
          </a:p>
        </p:txBody>
      </p:sp>
      <p:sp>
        <p:nvSpPr>
          <p:cNvPr id="6" name="5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781800" y="1143000"/>
            <a:ext cx="1905000" cy="5486400"/>
          </a:xfrm>
        </p:spPr>
        <p:txBody>
          <a:bodyPr vert="eaVert"/>
          <a:lstStyle/>
          <a:p>
            <a:r>
              <a:rPr kumimoji="0" lang="es-ES" smtClean="0"/>
              <a:t>Haga clic para modificar el estilo de título del patrón</a:t>
            </a:r>
            <a:endParaRPr kumimoji="0" lang="en-US"/>
          </a:p>
        </p:txBody>
      </p:sp>
      <p:sp>
        <p:nvSpPr>
          <p:cNvPr id="3" name="2 Marcador de texto vertical"/>
          <p:cNvSpPr>
            <a:spLocks noGrp="1"/>
          </p:cNvSpPr>
          <p:nvPr>
            <p:ph type="body" orient="vert" idx="1"/>
          </p:nvPr>
        </p:nvSpPr>
        <p:spPr>
          <a:xfrm>
            <a:off x="457200" y="1143000"/>
            <a:ext cx="6248400" cy="5486400"/>
          </a:xfrm>
        </p:spPr>
        <p:txBody>
          <a:bodyPr vert="eaVert"/>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17D1407A-2716-4969-AB26-E8D323DB0C61}" type="datetime1">
              <a:rPr lang="ca-ES" smtClean="0"/>
              <a:pPr/>
              <a:t>29/04/2016</a:t>
            </a:fld>
            <a:endParaRPr lang="ca-ES"/>
          </a:p>
        </p:txBody>
      </p:sp>
      <p:sp>
        <p:nvSpPr>
          <p:cNvPr id="5" name="4 Marcador de pie de página"/>
          <p:cNvSpPr>
            <a:spLocks noGrp="1"/>
          </p:cNvSpPr>
          <p:nvPr>
            <p:ph type="ftr" sz="quarter" idx="11"/>
          </p:nvPr>
        </p:nvSpPr>
        <p:spPr/>
        <p:txBody>
          <a:bodyPr/>
          <a:lstStyle/>
          <a:p>
            <a:endParaRPr lang="ca-ES"/>
          </a:p>
        </p:txBody>
      </p:sp>
      <p:sp>
        <p:nvSpPr>
          <p:cNvPr id="6" name="5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contenido"/>
          <p:cNvSpPr>
            <a:spLocks noGrp="1"/>
          </p:cNvSpPr>
          <p:nvPr>
            <p:ph idx="1"/>
          </p:nvPr>
        </p:nvSpPr>
        <p:spPr/>
        <p:txBody>
          <a:body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fecha"/>
          <p:cNvSpPr>
            <a:spLocks noGrp="1"/>
          </p:cNvSpPr>
          <p:nvPr>
            <p:ph type="dt" sz="half" idx="10"/>
          </p:nvPr>
        </p:nvSpPr>
        <p:spPr/>
        <p:txBody>
          <a:bodyPr/>
          <a:lstStyle/>
          <a:p>
            <a:fld id="{10D1FA48-E4CC-4E50-B621-FEC66D48F55A}" type="datetime1">
              <a:rPr lang="ca-ES" smtClean="0"/>
              <a:pPr/>
              <a:t>29/04/2016</a:t>
            </a:fld>
            <a:endParaRPr lang="ca-ES"/>
          </a:p>
        </p:txBody>
      </p:sp>
      <p:sp>
        <p:nvSpPr>
          <p:cNvPr id="5" name="4 Marcador de pie de página"/>
          <p:cNvSpPr>
            <a:spLocks noGrp="1"/>
          </p:cNvSpPr>
          <p:nvPr>
            <p:ph type="ftr" sz="quarter" idx="11"/>
          </p:nvPr>
        </p:nvSpPr>
        <p:spPr/>
        <p:txBody>
          <a:bodyPr/>
          <a:lstStyle/>
          <a:p>
            <a:endParaRPr lang="ca-ES"/>
          </a:p>
        </p:txBody>
      </p:sp>
      <p:sp>
        <p:nvSpPr>
          <p:cNvPr id="6" name="5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1981200"/>
            <a:ext cx="7772400" cy="1362075"/>
          </a:xfrm>
        </p:spPr>
        <p:txBody>
          <a:bodyPr anchor="b">
            <a:noAutofit/>
          </a:bodyPr>
          <a:lstStyle>
            <a:lvl1pPr algn="l">
              <a:buNone/>
              <a:defRPr sz="4300" b="1" cap="none" baseline="0">
                <a:ln w="12700">
                  <a:solidFill>
                    <a:schemeClr val="accent2">
                      <a:shade val="90000"/>
                      <a:satMod val="150000"/>
                    </a:schemeClr>
                  </a:solidFill>
                </a:ln>
                <a:solidFill>
                  <a:srgbClr val="FFFFFF"/>
                </a:solidFill>
                <a:effectLst>
                  <a:outerShdw blurRad="38100" dist="38100" dir="5400000" algn="tl" rotWithShape="0">
                    <a:srgbClr val="000000">
                      <a:alpha val="25000"/>
                    </a:srgbClr>
                  </a:outerShdw>
                </a:effectLst>
              </a:defRPr>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722313" y="3367088"/>
            <a:ext cx="7772400" cy="1509712"/>
          </a:xfrm>
        </p:spPr>
        <p:txBody>
          <a:bodyPr anchor="t"/>
          <a:lstStyle>
            <a:lvl1pPr marL="45720" indent="0">
              <a:buNone/>
              <a:defRPr sz="2100" b="0">
                <a:solidFill>
                  <a:schemeClr val="tx2"/>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es-ES" smtClean="0"/>
              <a:t>Haga clic para modificar el estilo de texto del patrón</a:t>
            </a:r>
          </a:p>
        </p:txBody>
      </p:sp>
      <p:sp>
        <p:nvSpPr>
          <p:cNvPr id="4" name="3 Marcador de fecha"/>
          <p:cNvSpPr>
            <a:spLocks noGrp="1"/>
          </p:cNvSpPr>
          <p:nvPr>
            <p:ph type="dt" sz="half" idx="10"/>
          </p:nvPr>
        </p:nvSpPr>
        <p:spPr/>
        <p:txBody>
          <a:bodyPr/>
          <a:lstStyle/>
          <a:p>
            <a:fld id="{BC4DBA73-C992-48DE-8283-CA07F5BD421D}" type="datetime1">
              <a:rPr lang="ca-ES" smtClean="0"/>
              <a:pPr/>
              <a:t>29/04/2016</a:t>
            </a:fld>
            <a:endParaRPr lang="ca-ES"/>
          </a:p>
        </p:txBody>
      </p:sp>
      <p:sp>
        <p:nvSpPr>
          <p:cNvPr id="5" name="4 Marcador de pie de página"/>
          <p:cNvSpPr>
            <a:spLocks noGrp="1"/>
          </p:cNvSpPr>
          <p:nvPr>
            <p:ph type="ftr" sz="quarter" idx="11"/>
          </p:nvPr>
        </p:nvSpPr>
        <p:spPr/>
        <p:txBody>
          <a:bodyPr/>
          <a:lstStyle/>
          <a:p>
            <a:endParaRPr lang="ca-ES"/>
          </a:p>
        </p:txBody>
      </p:sp>
      <p:sp>
        <p:nvSpPr>
          <p:cNvPr id="6" name="5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kumimoji="0" lang="es-ES" smtClean="0"/>
              <a:t>Haga clic para modificar el estilo de título del patrón</a:t>
            </a:r>
            <a:endParaRPr kumimoji="0" lang="en-US"/>
          </a:p>
        </p:txBody>
      </p:sp>
      <p:sp>
        <p:nvSpPr>
          <p:cNvPr id="3" name="2 Marcador de contenido"/>
          <p:cNvSpPr>
            <a:spLocks noGrp="1"/>
          </p:cNvSpPr>
          <p:nvPr>
            <p:ph sz="half" idx="1"/>
          </p:nvPr>
        </p:nvSpPr>
        <p:spPr>
          <a:xfrm>
            <a:off x="457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4" name="3 Marcador de contenido"/>
          <p:cNvSpPr>
            <a:spLocks noGrp="1"/>
          </p:cNvSpPr>
          <p:nvPr>
            <p:ph sz="half" idx="2"/>
          </p:nvPr>
        </p:nvSpPr>
        <p:spPr>
          <a:xfrm>
            <a:off x="4648200" y="2249424"/>
            <a:ext cx="4038600" cy="4525963"/>
          </a:xfrm>
        </p:spPr>
        <p:txBody>
          <a:bodyPr/>
          <a:lstStyle>
            <a:lvl1pPr>
              <a:defRPr sz="2000"/>
            </a:lvl1pPr>
            <a:lvl2pPr>
              <a:defRPr sz="1900"/>
            </a:lvl2pPr>
            <a:lvl3pPr>
              <a:defRPr sz="1800"/>
            </a:lvl3pPr>
            <a:lvl4pPr>
              <a:defRPr sz="1800"/>
            </a:lvl4pPr>
            <a:lvl5pPr>
              <a:defRPr sz="18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5" name="4 Marcador de fecha"/>
          <p:cNvSpPr>
            <a:spLocks noGrp="1"/>
          </p:cNvSpPr>
          <p:nvPr>
            <p:ph type="dt" sz="half" idx="10"/>
          </p:nvPr>
        </p:nvSpPr>
        <p:spPr/>
        <p:txBody>
          <a:bodyPr/>
          <a:lstStyle/>
          <a:p>
            <a:fld id="{4071CC1B-2D64-416A-8472-4F5862D04A8F}" type="datetime1">
              <a:rPr lang="ca-ES" smtClean="0"/>
              <a:pPr/>
              <a:t>29/04/2016</a:t>
            </a:fld>
            <a:endParaRPr lang="ca-ES"/>
          </a:p>
        </p:txBody>
      </p:sp>
      <p:sp>
        <p:nvSpPr>
          <p:cNvPr id="6" name="5 Marcador de pie de página"/>
          <p:cNvSpPr>
            <a:spLocks noGrp="1"/>
          </p:cNvSpPr>
          <p:nvPr>
            <p:ph type="ftr" sz="quarter" idx="11"/>
          </p:nvPr>
        </p:nvSpPr>
        <p:spPr/>
        <p:txBody>
          <a:bodyPr/>
          <a:lstStyle/>
          <a:p>
            <a:endParaRPr lang="ca-ES"/>
          </a:p>
        </p:txBody>
      </p:sp>
      <p:sp>
        <p:nvSpPr>
          <p:cNvPr id="7" name="6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a:xfrm>
            <a:off x="381000" y="1143000"/>
            <a:ext cx="8382000" cy="1069848"/>
          </a:xfrm>
        </p:spPr>
        <p:txBody>
          <a:bodyPr anchor="ctr"/>
          <a:lstStyle>
            <a:lvl1pPr>
              <a:defRPr sz="4000" b="0" i="0" cap="none" baseline="0"/>
            </a:lvl1pPr>
          </a:lstStyle>
          <a:p>
            <a:r>
              <a:rPr kumimoji="0" lang="es-ES" smtClean="0"/>
              <a:t>Haga clic para modificar el estilo de título del patrón</a:t>
            </a:r>
            <a:endParaRPr kumimoji="0" lang="en-US"/>
          </a:p>
        </p:txBody>
      </p:sp>
      <p:sp>
        <p:nvSpPr>
          <p:cNvPr id="3" name="2 Marcador de texto"/>
          <p:cNvSpPr>
            <a:spLocks noGrp="1"/>
          </p:cNvSpPr>
          <p:nvPr>
            <p:ph type="body" idx="1"/>
          </p:nvPr>
        </p:nvSpPr>
        <p:spPr>
          <a:xfrm>
            <a:off x="381000" y="2244970"/>
            <a:ext cx="4041648"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4" name="3 Marcador de texto"/>
          <p:cNvSpPr>
            <a:spLocks noGrp="1"/>
          </p:cNvSpPr>
          <p:nvPr>
            <p:ph type="body" sz="half" idx="3"/>
          </p:nvPr>
        </p:nvSpPr>
        <p:spPr>
          <a:xfrm>
            <a:off x="4721225" y="2244970"/>
            <a:ext cx="4041775" cy="457200"/>
          </a:xfrm>
          <a:solidFill>
            <a:schemeClr val="accent2">
              <a:satMod val="150000"/>
              <a:alpha val="25000"/>
            </a:schemeClr>
          </a:solidFill>
          <a:ln w="12700">
            <a:solidFill>
              <a:schemeClr val="accent2"/>
            </a:solidFill>
          </a:ln>
        </p:spPr>
        <p:txBody>
          <a:bodyPr anchor="ctr">
            <a:noAutofit/>
          </a:bodyPr>
          <a:lstStyle>
            <a:lvl1pPr marL="45720" indent="0">
              <a:buNone/>
              <a:defRPr sz="1900" b="1">
                <a:solidFill>
                  <a:schemeClr val="tx1">
                    <a:tint val="95000"/>
                  </a:schemeClr>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es-ES" smtClean="0"/>
              <a:t>Haga clic para modificar el estilo de texto del patrón</a:t>
            </a:r>
          </a:p>
        </p:txBody>
      </p:sp>
      <p:sp>
        <p:nvSpPr>
          <p:cNvPr id="5" name="4 Marcador de contenido"/>
          <p:cNvSpPr>
            <a:spLocks noGrp="1"/>
          </p:cNvSpPr>
          <p:nvPr>
            <p:ph sz="quarter" idx="2"/>
          </p:nvPr>
        </p:nvSpPr>
        <p:spPr>
          <a:xfrm>
            <a:off x="381000" y="2708519"/>
            <a:ext cx="4041648"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6" name="5 Marcador de contenido"/>
          <p:cNvSpPr>
            <a:spLocks noGrp="1"/>
          </p:cNvSpPr>
          <p:nvPr>
            <p:ph sz="quarter" idx="4"/>
          </p:nvPr>
        </p:nvSpPr>
        <p:spPr>
          <a:xfrm>
            <a:off x="4718304" y="2708519"/>
            <a:ext cx="4041775" cy="3886200"/>
          </a:xfrm>
        </p:spPr>
        <p:txBody>
          <a:bodyPr/>
          <a:lstStyle>
            <a:lvl1pPr>
              <a:defRPr sz="2000"/>
            </a:lvl1pPr>
            <a:lvl2pPr>
              <a:defRPr sz="2000"/>
            </a:lvl2pPr>
            <a:lvl3pPr>
              <a:defRPr sz="1800"/>
            </a:lvl3pPr>
            <a:lvl4pPr>
              <a:defRPr sz="1600"/>
            </a:lvl4pPr>
            <a:lvl5pPr>
              <a:defRPr sz="16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26" name="25 Marcador de fecha"/>
          <p:cNvSpPr>
            <a:spLocks noGrp="1"/>
          </p:cNvSpPr>
          <p:nvPr>
            <p:ph type="dt" sz="half" idx="10"/>
          </p:nvPr>
        </p:nvSpPr>
        <p:spPr/>
        <p:txBody>
          <a:bodyPr rtlCol="0"/>
          <a:lstStyle/>
          <a:p>
            <a:fld id="{37A8BF19-F37D-4C96-948C-C047F00473AE}" type="datetime1">
              <a:rPr lang="ca-ES" smtClean="0"/>
              <a:pPr/>
              <a:t>29/04/2016</a:t>
            </a:fld>
            <a:endParaRPr lang="ca-ES"/>
          </a:p>
        </p:txBody>
      </p:sp>
      <p:sp>
        <p:nvSpPr>
          <p:cNvPr id="27" name="26 Marcador de número de diapositiva"/>
          <p:cNvSpPr>
            <a:spLocks noGrp="1"/>
          </p:cNvSpPr>
          <p:nvPr>
            <p:ph type="sldNum" sz="quarter" idx="11"/>
          </p:nvPr>
        </p:nvSpPr>
        <p:spPr/>
        <p:txBody>
          <a:bodyPr rtlCol="0"/>
          <a:lstStyle/>
          <a:p>
            <a:fld id="{B3A02E08-3743-41AC-8D89-E8D485D91EAE}" type="slidenum">
              <a:rPr lang="ca-ES" smtClean="0"/>
              <a:pPr/>
              <a:t>‹Nº›</a:t>
            </a:fld>
            <a:endParaRPr lang="ca-ES"/>
          </a:p>
        </p:txBody>
      </p:sp>
      <p:sp>
        <p:nvSpPr>
          <p:cNvPr id="28" name="27 Marcador de pie de página"/>
          <p:cNvSpPr>
            <a:spLocks noGrp="1"/>
          </p:cNvSpPr>
          <p:nvPr>
            <p:ph type="ftr" sz="quarter" idx="12"/>
          </p:nvPr>
        </p:nvSpPr>
        <p:spPr/>
        <p:txBody>
          <a:bodyPr rtlCol="0"/>
          <a:lstStyle/>
          <a:p>
            <a:endParaRPr lang="ca-E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1143000"/>
            <a:ext cx="8229600" cy="1069848"/>
          </a:xfrm>
        </p:spPr>
        <p:txBody>
          <a:bodyPr anchor="ctr"/>
          <a:lstStyle>
            <a:lvl1pPr>
              <a:defRPr sz="4000">
                <a:solidFill>
                  <a:schemeClr val="tx2"/>
                </a:solidFill>
              </a:defRPr>
            </a:lvl1pPr>
          </a:lstStyle>
          <a:p>
            <a:r>
              <a:rPr kumimoji="0" lang="es-ES" smtClean="0"/>
              <a:t>Haga clic para modificar el estilo de título del patrón</a:t>
            </a:r>
            <a:endParaRPr kumimoji="0" lang="en-US"/>
          </a:p>
        </p:txBody>
      </p:sp>
      <p:sp>
        <p:nvSpPr>
          <p:cNvPr id="3" name="2 Marcador de fecha"/>
          <p:cNvSpPr>
            <a:spLocks noGrp="1"/>
          </p:cNvSpPr>
          <p:nvPr>
            <p:ph type="dt" sz="half" idx="10"/>
          </p:nvPr>
        </p:nvSpPr>
        <p:spPr>
          <a:xfrm>
            <a:off x="6583680" y="612648"/>
            <a:ext cx="957264" cy="457200"/>
          </a:xfrm>
        </p:spPr>
        <p:txBody>
          <a:bodyPr/>
          <a:lstStyle/>
          <a:p>
            <a:fld id="{C8C987C9-280B-4453-A353-7F31C5A7FEC8}" type="datetime1">
              <a:rPr lang="ca-ES" smtClean="0"/>
              <a:pPr/>
              <a:t>29/04/2016</a:t>
            </a:fld>
            <a:endParaRPr lang="ca-ES"/>
          </a:p>
        </p:txBody>
      </p:sp>
      <p:sp>
        <p:nvSpPr>
          <p:cNvPr id="4" name="3 Marcador de pie de página"/>
          <p:cNvSpPr>
            <a:spLocks noGrp="1"/>
          </p:cNvSpPr>
          <p:nvPr>
            <p:ph type="ftr" sz="quarter" idx="11"/>
          </p:nvPr>
        </p:nvSpPr>
        <p:spPr>
          <a:xfrm>
            <a:off x="5257800" y="612648"/>
            <a:ext cx="1325880" cy="457200"/>
          </a:xfrm>
        </p:spPr>
        <p:txBody>
          <a:bodyPr/>
          <a:lstStyle/>
          <a:p>
            <a:endParaRPr lang="ca-ES"/>
          </a:p>
        </p:txBody>
      </p:sp>
      <p:sp>
        <p:nvSpPr>
          <p:cNvPr id="5" name="4 Marcador de número de diapositiva"/>
          <p:cNvSpPr>
            <a:spLocks noGrp="1"/>
          </p:cNvSpPr>
          <p:nvPr>
            <p:ph type="sldNum" sz="quarter" idx="12"/>
          </p:nvPr>
        </p:nvSpPr>
        <p:spPr>
          <a:xfrm>
            <a:off x="8174736" y="2272"/>
            <a:ext cx="762000" cy="365760"/>
          </a:xfrm>
        </p:spPr>
        <p:txBody>
          <a:bodyPr/>
          <a:lstStyle/>
          <a:p>
            <a:fld id="{B3A02E08-3743-41AC-8D89-E8D485D91EAE}" type="slidenum">
              <a:rPr lang="ca-ES" smtClean="0"/>
              <a:pPr/>
              <a:t>‹Nº›</a:t>
            </a:fld>
            <a:endParaRPr lang="ca-E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AFA6E9F8-BBB1-4AA1-AAAF-9CCA6F982A4D}" type="datetime1">
              <a:rPr lang="ca-ES" smtClean="0"/>
              <a:pPr/>
              <a:t>29/04/2016</a:t>
            </a:fld>
            <a:endParaRPr lang="ca-ES"/>
          </a:p>
        </p:txBody>
      </p:sp>
      <p:sp>
        <p:nvSpPr>
          <p:cNvPr id="3" name="2 Marcador de pie de página"/>
          <p:cNvSpPr>
            <a:spLocks noGrp="1"/>
          </p:cNvSpPr>
          <p:nvPr>
            <p:ph type="ftr" sz="quarter" idx="11"/>
          </p:nvPr>
        </p:nvSpPr>
        <p:spPr/>
        <p:txBody>
          <a:bodyPr/>
          <a:lstStyle/>
          <a:p>
            <a:endParaRPr lang="ca-ES"/>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5353496" y="1101970"/>
            <a:ext cx="3383280" cy="877824"/>
          </a:xfrm>
        </p:spPr>
        <p:txBody>
          <a:bodyPr anchor="b"/>
          <a:lstStyle>
            <a:lvl1pPr algn="l">
              <a:buNone/>
              <a:defRPr sz="1800" b="1"/>
            </a:lvl1pPr>
          </a:lstStyle>
          <a:p>
            <a:r>
              <a:rPr kumimoji="0" lang="es-ES" smtClean="0"/>
              <a:t>Haga clic para modificar el estilo de título del patrón</a:t>
            </a:r>
            <a:endParaRPr kumimoji="0" lang="en-US"/>
          </a:p>
        </p:txBody>
      </p:sp>
      <p:sp>
        <p:nvSpPr>
          <p:cNvPr id="3" name="2 Marcador de texto"/>
          <p:cNvSpPr>
            <a:spLocks noGrp="1"/>
          </p:cNvSpPr>
          <p:nvPr>
            <p:ph type="body" idx="2"/>
          </p:nvPr>
        </p:nvSpPr>
        <p:spPr>
          <a:xfrm>
            <a:off x="5353496" y="2010727"/>
            <a:ext cx="3383280" cy="4617720"/>
          </a:xfrm>
        </p:spPr>
        <p:txBody>
          <a:bodyPr/>
          <a:lstStyle>
            <a:lvl1pPr marL="9144" indent="0">
              <a:buNone/>
              <a:defRPr sz="1400"/>
            </a:lvl1pPr>
            <a:lvl2pPr>
              <a:buNone/>
              <a:defRPr sz="1200"/>
            </a:lvl2pPr>
            <a:lvl3pPr>
              <a:buNone/>
              <a:defRPr sz="1000"/>
            </a:lvl3pPr>
            <a:lvl4pPr>
              <a:buNone/>
              <a:defRPr sz="900"/>
            </a:lvl4pPr>
            <a:lvl5pPr>
              <a:buNone/>
              <a:defRPr sz="900"/>
            </a:lvl5pPr>
          </a:lstStyle>
          <a:p>
            <a:pPr lvl="0" eaLnBrk="1" latinLnBrk="0" hangingPunct="1"/>
            <a:r>
              <a:rPr kumimoji="0" lang="es-ES" smtClean="0"/>
              <a:t>Haga clic para modificar el estilo de texto del patrón</a:t>
            </a:r>
          </a:p>
        </p:txBody>
      </p:sp>
      <p:sp>
        <p:nvSpPr>
          <p:cNvPr id="4" name="3 Marcador de contenido"/>
          <p:cNvSpPr>
            <a:spLocks noGrp="1"/>
          </p:cNvSpPr>
          <p:nvPr>
            <p:ph sz="half" idx="1"/>
          </p:nvPr>
        </p:nvSpPr>
        <p:spPr>
          <a:xfrm>
            <a:off x="152400" y="776287"/>
            <a:ext cx="5102352" cy="5852160"/>
          </a:xfrm>
        </p:spPr>
        <p:txBody>
          <a:bodyPr/>
          <a:lstStyle>
            <a:lvl1pPr>
              <a:defRPr sz="3200"/>
            </a:lvl1pPr>
            <a:lvl2pPr>
              <a:defRPr sz="2800"/>
            </a:lvl2pPr>
            <a:lvl3pPr>
              <a:defRPr sz="2400"/>
            </a:lvl3pPr>
            <a:lvl4pPr>
              <a:defRPr sz="2000"/>
            </a:lvl4pPr>
            <a:lvl5pPr>
              <a:defRPr sz="2000"/>
            </a:lvl5pPr>
          </a:lstStyle>
          <a:p>
            <a:pPr lvl="0" eaLnBrk="1" latinLnBrk="0" hangingPunct="1"/>
            <a:r>
              <a:rPr lang="es-ES" smtClean="0"/>
              <a:t>Haga clic para modificar el estilo de texto del patrón</a:t>
            </a:r>
          </a:p>
          <a:p>
            <a:pPr lvl="1" eaLnBrk="1" latinLnBrk="0" hangingPunct="1"/>
            <a:r>
              <a:rPr lang="es-ES" smtClean="0"/>
              <a:t>Segundo nivel</a:t>
            </a:r>
          </a:p>
          <a:p>
            <a:pPr lvl="2" eaLnBrk="1" latinLnBrk="0" hangingPunct="1"/>
            <a:r>
              <a:rPr lang="es-ES" smtClean="0"/>
              <a:t>Tercer nivel</a:t>
            </a:r>
          </a:p>
          <a:p>
            <a:pPr lvl="3" eaLnBrk="1" latinLnBrk="0" hangingPunct="1"/>
            <a:r>
              <a:rPr lang="es-ES" smtClean="0"/>
              <a:t>Cuarto nivel</a:t>
            </a:r>
          </a:p>
          <a:p>
            <a:pPr lvl="4" eaLnBrk="1" latinLnBrk="0" hangingPunct="1"/>
            <a:r>
              <a:rPr lang="es-ES" smtClean="0"/>
              <a:t>Quinto nivel</a:t>
            </a:r>
            <a:endParaRPr kumimoji="0" lang="en-US"/>
          </a:p>
        </p:txBody>
      </p:sp>
      <p:sp>
        <p:nvSpPr>
          <p:cNvPr id="5" name="4 Marcador de fecha"/>
          <p:cNvSpPr>
            <a:spLocks noGrp="1"/>
          </p:cNvSpPr>
          <p:nvPr>
            <p:ph type="dt" sz="half" idx="10"/>
          </p:nvPr>
        </p:nvSpPr>
        <p:spPr/>
        <p:txBody>
          <a:bodyPr/>
          <a:lstStyle/>
          <a:p>
            <a:fld id="{9E9F35FC-3805-442F-B777-8C503C67BE74}" type="datetime1">
              <a:rPr lang="ca-ES" smtClean="0"/>
              <a:pPr/>
              <a:t>29/04/2016</a:t>
            </a:fld>
            <a:endParaRPr lang="ca-ES"/>
          </a:p>
        </p:txBody>
      </p:sp>
      <p:sp>
        <p:nvSpPr>
          <p:cNvPr id="6" name="5 Marcador de pie de página"/>
          <p:cNvSpPr>
            <a:spLocks noGrp="1"/>
          </p:cNvSpPr>
          <p:nvPr>
            <p:ph type="ftr" sz="quarter" idx="11"/>
          </p:nvPr>
        </p:nvSpPr>
        <p:spPr/>
        <p:txBody>
          <a:bodyPr/>
          <a:lstStyle/>
          <a:p>
            <a:endParaRPr lang="ca-ES"/>
          </a:p>
        </p:txBody>
      </p:sp>
      <p:sp>
        <p:nvSpPr>
          <p:cNvPr id="7" name="6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5440434" y="1109160"/>
            <a:ext cx="586803" cy="4681637"/>
          </a:xfrm>
        </p:spPr>
        <p:txBody>
          <a:bodyPr vert="vert270" lIns="45720" tIns="0" rIns="45720" anchor="t"/>
          <a:lstStyle>
            <a:lvl1pPr algn="ctr">
              <a:buNone/>
              <a:defRPr sz="2000" b="1"/>
            </a:lvl1pPr>
          </a:lstStyle>
          <a:p>
            <a:r>
              <a:rPr kumimoji="0" lang="es-ES" smtClean="0"/>
              <a:t>Haga clic para modificar el estilo de título del patrón</a:t>
            </a:r>
            <a:endParaRPr kumimoji="0" lang="en-US"/>
          </a:p>
        </p:txBody>
      </p:sp>
      <p:sp>
        <p:nvSpPr>
          <p:cNvPr id="3" name="2 Marcador de posición de imagen"/>
          <p:cNvSpPr>
            <a:spLocks noGrp="1"/>
          </p:cNvSpPr>
          <p:nvPr>
            <p:ph type="pic" idx="1"/>
          </p:nvPr>
        </p:nvSpPr>
        <p:spPr>
          <a:xfrm>
            <a:off x="403671" y="1143000"/>
            <a:ext cx="4572000" cy="4572000"/>
          </a:xfrm>
          <a:solidFill>
            <a:srgbClr val="EAEAEA"/>
          </a:solidFill>
          <a:ln w="50800">
            <a:solidFill>
              <a:srgbClr val="FFFFFF"/>
            </a:solidFill>
            <a:miter lim="800000"/>
          </a:ln>
          <a:effectLst>
            <a:outerShdw blurRad="57150" dist="31750" dir="4800000" algn="tl" rotWithShape="0">
              <a:srgbClr val="000000">
                <a:alpha val="25000"/>
              </a:srgbClr>
            </a:outerShdw>
          </a:effectLst>
          <a:scene3d>
            <a:camera prst="orthographicFront"/>
            <a:lightRig rig="twoPt" dir="t">
              <a:rot lat="0" lon="0" rev="7200000"/>
            </a:lightRig>
          </a:scene3d>
          <a:sp3d contourW="2540">
            <a:bevelT w="25400" h="19050"/>
            <a:contourClr>
              <a:srgbClr val="AEAEAE"/>
            </a:contourClr>
          </a:sp3d>
        </p:spPr>
        <p:txBody>
          <a:bodyPr/>
          <a:lstStyle>
            <a:lvl1pPr marL="0" indent="0">
              <a:buNone/>
              <a:defRPr sz="3200"/>
            </a:lvl1pPr>
          </a:lstStyle>
          <a:p>
            <a:r>
              <a:rPr kumimoji="0" lang="es-ES" smtClean="0"/>
              <a:t>Haga clic en el icono para agregar una imagen</a:t>
            </a:r>
            <a:endParaRPr kumimoji="0" lang="en-US" dirty="0"/>
          </a:p>
        </p:txBody>
      </p:sp>
      <p:sp>
        <p:nvSpPr>
          <p:cNvPr id="4" name="3 Marcador de texto"/>
          <p:cNvSpPr>
            <a:spLocks noGrp="1"/>
          </p:cNvSpPr>
          <p:nvPr>
            <p:ph type="body" sz="half" idx="2"/>
          </p:nvPr>
        </p:nvSpPr>
        <p:spPr>
          <a:xfrm>
            <a:off x="6088443" y="3274308"/>
            <a:ext cx="2590800" cy="2516489"/>
          </a:xfrm>
        </p:spPr>
        <p:txBody>
          <a:bodyPr lIns="0" tIns="0" rIns="45720" anchor="t"/>
          <a:lstStyle>
            <a:lvl1pPr marL="0" indent="0">
              <a:lnSpc>
                <a:spcPct val="100000"/>
              </a:lnSpc>
              <a:spcBef>
                <a:spcPts val="0"/>
              </a:spcBef>
              <a:buFontTx/>
              <a:buNone/>
              <a:defRPr sz="1300"/>
            </a:lvl1pPr>
            <a:lvl2pPr>
              <a:buFontTx/>
              <a:buNone/>
              <a:defRPr sz="1200"/>
            </a:lvl2pPr>
            <a:lvl3pPr>
              <a:buFontTx/>
              <a:buNone/>
              <a:defRPr sz="1000"/>
            </a:lvl3pPr>
            <a:lvl4pPr>
              <a:buFontTx/>
              <a:buNone/>
              <a:defRPr sz="900"/>
            </a:lvl4pPr>
            <a:lvl5pPr>
              <a:buFontTx/>
              <a:buNone/>
              <a:defRPr sz="900"/>
            </a:lvl5pPr>
          </a:lstStyle>
          <a:p>
            <a:pPr lvl="0" eaLnBrk="1" latinLnBrk="0" hangingPunct="1"/>
            <a:r>
              <a:rPr kumimoji="0" lang="es-ES" smtClean="0"/>
              <a:t>Haga clic para modificar el estilo de texto del patrón</a:t>
            </a:r>
          </a:p>
        </p:txBody>
      </p:sp>
      <p:sp>
        <p:nvSpPr>
          <p:cNvPr id="5" name="4 Marcador de fecha"/>
          <p:cNvSpPr>
            <a:spLocks noGrp="1"/>
          </p:cNvSpPr>
          <p:nvPr>
            <p:ph type="dt" sz="half" idx="10"/>
          </p:nvPr>
        </p:nvSpPr>
        <p:spPr/>
        <p:txBody>
          <a:bodyPr/>
          <a:lstStyle/>
          <a:p>
            <a:fld id="{44DF4884-7EF3-46D3-AFE7-79C49F178708}" type="datetime1">
              <a:rPr lang="ca-ES" smtClean="0"/>
              <a:pPr/>
              <a:t>29/04/2016</a:t>
            </a:fld>
            <a:endParaRPr lang="ca-ES"/>
          </a:p>
        </p:txBody>
      </p:sp>
      <p:sp>
        <p:nvSpPr>
          <p:cNvPr id="6" name="5 Marcador de pie de página"/>
          <p:cNvSpPr>
            <a:spLocks noGrp="1"/>
          </p:cNvSpPr>
          <p:nvPr>
            <p:ph type="ftr" sz="quarter" idx="11"/>
          </p:nvPr>
        </p:nvSpPr>
        <p:spPr/>
        <p:txBody>
          <a:bodyPr/>
          <a:lstStyle/>
          <a:p>
            <a:endParaRPr lang="ca-ES"/>
          </a:p>
        </p:txBody>
      </p:sp>
      <p:sp>
        <p:nvSpPr>
          <p:cNvPr id="7" name="6 Marcador de número de diapositiva"/>
          <p:cNvSpPr>
            <a:spLocks noGrp="1"/>
          </p:cNvSpPr>
          <p:nvPr>
            <p:ph type="sldNum" sz="quarter" idx="12"/>
          </p:nvPr>
        </p:nvSpPr>
        <p:spPr/>
        <p:txBody>
          <a:bodyPr/>
          <a:lstStyle/>
          <a:p>
            <a:fld id="{B3A02E08-3743-41AC-8D89-E8D485D91EAE}" type="slidenum">
              <a:rPr lang="ca-ES" smtClean="0"/>
              <a:pPr/>
              <a:t>‹Nº›</a:t>
            </a:fld>
            <a:endParaRPr lang="ca-E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8" name="27 Rectángulo"/>
          <p:cNvSpPr/>
          <p:nvPr/>
        </p:nvSpPr>
        <p:spPr>
          <a:xfrm>
            <a:off x="1" y="366818"/>
            <a:ext cx="9144000" cy="84407"/>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28 Rectángulo"/>
          <p:cNvSpPr/>
          <p:nvPr/>
        </p:nvSpPr>
        <p:spPr>
          <a:xfrm>
            <a:off x="0" y="-1"/>
            <a:ext cx="9144000" cy="310663"/>
          </a:xfrm>
          <a:prstGeom prst="rect">
            <a:avLst/>
          </a:prstGeom>
          <a:solidFill>
            <a:schemeClr val="tx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0" name="29 Rectángulo"/>
          <p:cNvSpPr/>
          <p:nvPr/>
        </p:nvSpPr>
        <p:spPr>
          <a:xfrm>
            <a:off x="0" y="308276"/>
            <a:ext cx="9144001" cy="91441"/>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1" name="30 Rectángulo"/>
          <p:cNvSpPr/>
          <p:nvPr/>
        </p:nvSpPr>
        <p:spPr>
          <a:xfrm flipV="1">
            <a:off x="5410182" y="360246"/>
            <a:ext cx="3733819" cy="91087"/>
          </a:xfrm>
          <a:prstGeom prst="rect">
            <a:avLst/>
          </a:prstGeom>
          <a:solidFill>
            <a:schemeClr val="accent2">
              <a:alpha val="10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2" name="31 Rectángulo"/>
          <p:cNvSpPr/>
          <p:nvPr/>
        </p:nvSpPr>
        <p:spPr>
          <a:xfrm flipV="1">
            <a:off x="5410200" y="440112"/>
            <a:ext cx="3733801" cy="180035"/>
          </a:xfrm>
          <a:prstGeom prst="rect">
            <a:avLst/>
          </a:prstGeom>
          <a:solidFill>
            <a:schemeClr val="accent2">
              <a:alpha val="50000"/>
            </a:scheme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3" name="32 Rectángulo redondeado"/>
          <p:cNvSpPr/>
          <p:nvPr/>
        </p:nvSpPr>
        <p:spPr bwMode="white">
          <a:xfrm>
            <a:off x="5407339" y="497504"/>
            <a:ext cx="3063240" cy="27432"/>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useBgFill="1">
        <p:nvSpPr>
          <p:cNvPr id="34" name="33 Rectángulo redondeado"/>
          <p:cNvSpPr/>
          <p:nvPr/>
        </p:nvSpPr>
        <p:spPr bwMode="white">
          <a:xfrm>
            <a:off x="7373646" y="588943"/>
            <a:ext cx="1600200" cy="36576"/>
          </a:xfrm>
          <a:prstGeom prst="roundRect">
            <a:avLst>
              <a:gd name="adj" fmla="val 16667"/>
            </a:avLst>
          </a:prstGeom>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5" name="34 Rectángulo"/>
          <p:cNvSpPr/>
          <p:nvPr/>
        </p:nvSpPr>
        <p:spPr bwMode="invGray">
          <a:xfrm>
            <a:off x="9084966" y="-2001"/>
            <a:ext cx="57626"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6" name="35 Rectángulo"/>
          <p:cNvSpPr/>
          <p:nvPr/>
        </p:nvSpPr>
        <p:spPr bwMode="invGray">
          <a:xfrm>
            <a:off x="9044481" y="-2001"/>
            <a:ext cx="27432" cy="621792"/>
          </a:xfrm>
          <a:prstGeom prst="rect">
            <a:avLst/>
          </a:prstGeom>
          <a:solidFill>
            <a:srgbClr val="FFFFFF">
              <a:alpha val="65098"/>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7" name="36 Rectángulo"/>
          <p:cNvSpPr/>
          <p:nvPr/>
        </p:nvSpPr>
        <p:spPr bwMode="invGray">
          <a:xfrm>
            <a:off x="9025428" y="-2001"/>
            <a:ext cx="9144" cy="621792"/>
          </a:xfrm>
          <a:prstGeom prst="rect">
            <a:avLst/>
          </a:prstGeom>
          <a:solidFill>
            <a:srgbClr val="FFFFFF">
              <a:alpha val="6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8" name="37 Rectángulo"/>
          <p:cNvSpPr/>
          <p:nvPr/>
        </p:nvSpPr>
        <p:spPr bwMode="invGray">
          <a:xfrm>
            <a:off x="8975423" y="-2001"/>
            <a:ext cx="27432" cy="621792"/>
          </a:xfrm>
          <a:prstGeom prst="rect">
            <a:avLst/>
          </a:prstGeom>
          <a:solidFill>
            <a:srgbClr val="FFFFFF">
              <a:alpha val="4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38 Rectángulo"/>
          <p:cNvSpPr/>
          <p:nvPr/>
        </p:nvSpPr>
        <p:spPr bwMode="invGray">
          <a:xfrm>
            <a:off x="8915677" y="380"/>
            <a:ext cx="54864" cy="585216"/>
          </a:xfrm>
          <a:prstGeom prst="rect">
            <a:avLst/>
          </a:prstGeom>
          <a:solidFill>
            <a:srgbClr val="FFFFFF">
              <a:alpha val="2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0" name="39 Rectángulo"/>
          <p:cNvSpPr/>
          <p:nvPr/>
        </p:nvSpPr>
        <p:spPr bwMode="invGray">
          <a:xfrm>
            <a:off x="8873475" y="380"/>
            <a:ext cx="9144" cy="585216"/>
          </a:xfrm>
          <a:prstGeom prst="rect">
            <a:avLst/>
          </a:prstGeom>
          <a:solidFill>
            <a:srgbClr val="FFFFFF">
              <a:alpha val="30196"/>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21 Marcador de título"/>
          <p:cNvSpPr>
            <a:spLocks noGrp="1"/>
          </p:cNvSpPr>
          <p:nvPr>
            <p:ph type="title"/>
          </p:nvPr>
        </p:nvSpPr>
        <p:spPr>
          <a:xfrm>
            <a:off x="457200" y="1143000"/>
            <a:ext cx="8229600" cy="1066800"/>
          </a:xfrm>
          <a:prstGeom prst="rect">
            <a:avLst/>
          </a:prstGeom>
        </p:spPr>
        <p:txBody>
          <a:bodyPr vert="horz" anchor="ctr">
            <a:normAutofit/>
          </a:bodyPr>
          <a:lstStyle/>
          <a:p>
            <a:r>
              <a:rPr kumimoji="0" lang="es-ES" smtClean="0"/>
              <a:t>Haga clic para modificar el estilo de título del patrón</a:t>
            </a:r>
            <a:endParaRPr kumimoji="0" lang="en-US"/>
          </a:p>
        </p:txBody>
      </p:sp>
      <p:sp>
        <p:nvSpPr>
          <p:cNvPr id="13" name="12 Marcador de texto"/>
          <p:cNvSpPr>
            <a:spLocks noGrp="1"/>
          </p:cNvSpPr>
          <p:nvPr>
            <p:ph type="body" idx="1"/>
          </p:nvPr>
        </p:nvSpPr>
        <p:spPr>
          <a:xfrm>
            <a:off x="457200" y="2249424"/>
            <a:ext cx="8229600" cy="4325112"/>
          </a:xfrm>
          <a:prstGeom prst="rect">
            <a:avLst/>
          </a:prstGeom>
        </p:spPr>
        <p:txBody>
          <a:bodyPr vert="horz">
            <a:normAutofit/>
          </a:bodyPr>
          <a:lstStyle/>
          <a:p>
            <a:pPr lvl="0" eaLnBrk="1" latinLnBrk="0" hangingPunct="1"/>
            <a:r>
              <a:rPr kumimoji="0" lang="es-ES" smtClean="0"/>
              <a:t>Haga clic para modificar el estilo de texto del patrón</a:t>
            </a:r>
          </a:p>
          <a:p>
            <a:pPr lvl="1" eaLnBrk="1" latinLnBrk="0" hangingPunct="1"/>
            <a:r>
              <a:rPr kumimoji="0" lang="es-ES" smtClean="0"/>
              <a:t>Segundo nivel</a:t>
            </a:r>
          </a:p>
          <a:p>
            <a:pPr lvl="2" eaLnBrk="1" latinLnBrk="0" hangingPunct="1"/>
            <a:r>
              <a:rPr kumimoji="0" lang="es-ES" smtClean="0"/>
              <a:t>Tercer nivel</a:t>
            </a:r>
          </a:p>
          <a:p>
            <a:pPr lvl="3" eaLnBrk="1" latinLnBrk="0" hangingPunct="1"/>
            <a:r>
              <a:rPr kumimoji="0" lang="es-ES" smtClean="0"/>
              <a:t>Cuarto nivel</a:t>
            </a:r>
          </a:p>
          <a:p>
            <a:pPr lvl="4" eaLnBrk="1" latinLnBrk="0" hangingPunct="1"/>
            <a:r>
              <a:rPr kumimoji="0" lang="es-ES" smtClean="0"/>
              <a:t>Quinto nivel</a:t>
            </a:r>
            <a:endParaRPr kumimoji="0" lang="en-US"/>
          </a:p>
        </p:txBody>
      </p:sp>
      <p:sp>
        <p:nvSpPr>
          <p:cNvPr id="14" name="13 Marcador de fecha"/>
          <p:cNvSpPr>
            <a:spLocks noGrp="1"/>
          </p:cNvSpPr>
          <p:nvPr>
            <p:ph type="dt" sz="half" idx="2"/>
          </p:nvPr>
        </p:nvSpPr>
        <p:spPr>
          <a:xfrm>
            <a:off x="6586536" y="612648"/>
            <a:ext cx="957264" cy="457200"/>
          </a:xfrm>
          <a:prstGeom prst="rect">
            <a:avLst/>
          </a:prstGeom>
        </p:spPr>
        <p:txBody>
          <a:bodyPr vert="horz"/>
          <a:lstStyle>
            <a:lvl1pPr algn="l" eaLnBrk="1" latinLnBrk="0" hangingPunct="1">
              <a:defRPr kumimoji="0" sz="800">
                <a:solidFill>
                  <a:schemeClr val="accent2"/>
                </a:solidFill>
              </a:defRPr>
            </a:lvl1pPr>
          </a:lstStyle>
          <a:p>
            <a:fld id="{C61BA886-0175-4705-91EF-382373D06790}" type="datetime1">
              <a:rPr lang="ca-ES" smtClean="0"/>
              <a:pPr/>
              <a:t>29/04/2016</a:t>
            </a:fld>
            <a:endParaRPr lang="ca-ES"/>
          </a:p>
        </p:txBody>
      </p:sp>
      <p:sp>
        <p:nvSpPr>
          <p:cNvPr id="3" name="2 Marcador de pie de página"/>
          <p:cNvSpPr>
            <a:spLocks noGrp="1"/>
          </p:cNvSpPr>
          <p:nvPr>
            <p:ph type="ftr" sz="quarter" idx="3"/>
          </p:nvPr>
        </p:nvSpPr>
        <p:spPr>
          <a:xfrm>
            <a:off x="5257800" y="612648"/>
            <a:ext cx="1325880" cy="457200"/>
          </a:xfrm>
          <a:prstGeom prst="rect">
            <a:avLst/>
          </a:prstGeom>
        </p:spPr>
        <p:txBody>
          <a:bodyPr vert="horz"/>
          <a:lstStyle>
            <a:lvl1pPr algn="r" eaLnBrk="1" latinLnBrk="0" hangingPunct="1">
              <a:defRPr kumimoji="0" sz="800">
                <a:solidFill>
                  <a:schemeClr val="accent2"/>
                </a:solidFill>
              </a:defRPr>
            </a:lvl1pPr>
          </a:lstStyle>
          <a:p>
            <a:endParaRPr lang="ca-ES"/>
          </a:p>
        </p:txBody>
      </p:sp>
      <p:sp>
        <p:nvSpPr>
          <p:cNvPr id="23" name="22 Marcador de número de diapositiva"/>
          <p:cNvSpPr>
            <a:spLocks noGrp="1"/>
          </p:cNvSpPr>
          <p:nvPr>
            <p:ph type="sldNum" sz="quarter" idx="4"/>
          </p:nvPr>
        </p:nvSpPr>
        <p:spPr>
          <a:xfrm>
            <a:off x="8174736" y="2272"/>
            <a:ext cx="762000" cy="365760"/>
          </a:xfrm>
          <a:prstGeom prst="rect">
            <a:avLst/>
          </a:prstGeom>
        </p:spPr>
        <p:txBody>
          <a:bodyPr vert="horz" anchor="b"/>
          <a:lstStyle>
            <a:lvl1pPr algn="r" eaLnBrk="1" latinLnBrk="0" hangingPunct="1">
              <a:defRPr kumimoji="0" sz="1800">
                <a:solidFill>
                  <a:srgbClr val="FFFFFF"/>
                </a:solidFill>
              </a:defRPr>
            </a:lvl1pPr>
          </a:lstStyle>
          <a:p>
            <a:fld id="{B3A02E08-3743-41AC-8D89-E8D485D91EAE}" type="slidenum">
              <a:rPr lang="ca-ES" smtClean="0"/>
              <a:pPr/>
              <a:t>‹Nº›</a:t>
            </a:fld>
            <a:endParaRPr lang="ca-ES"/>
          </a:p>
        </p:txBody>
      </p:sp>
    </p:spTree>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rtl="0" eaLnBrk="1" latinLnBrk="0" hangingPunct="1">
        <a:spcBef>
          <a:spcPct val="0"/>
        </a:spcBef>
        <a:buNone/>
        <a:defRPr kumimoji="0" sz="4000" kern="1200">
          <a:solidFill>
            <a:schemeClr val="tx2"/>
          </a:solidFill>
          <a:latin typeface="+mj-lt"/>
          <a:ea typeface="+mj-ea"/>
          <a:cs typeface="+mj-cs"/>
        </a:defRPr>
      </a:lvl1pPr>
    </p:titleStyle>
    <p:bodyStyle>
      <a:lvl1pPr marL="365760" indent="-256032" algn="l" rtl="0" eaLnBrk="1" latinLnBrk="0" hangingPunct="1">
        <a:spcBef>
          <a:spcPts val="300"/>
        </a:spcBef>
        <a:buClr>
          <a:schemeClr val="accent3"/>
        </a:buClr>
        <a:buFont typeface="Georgia"/>
        <a:buChar char="•"/>
        <a:defRPr kumimoji="0" sz="2800" kern="1200">
          <a:solidFill>
            <a:schemeClr val="tx1"/>
          </a:solidFill>
          <a:latin typeface="+mn-lt"/>
          <a:ea typeface="+mn-ea"/>
          <a:cs typeface="+mn-cs"/>
        </a:defRPr>
      </a:lvl1pPr>
      <a:lvl2pPr marL="658368" indent="-246888" algn="l" rtl="0" eaLnBrk="1" latinLnBrk="0" hangingPunct="1">
        <a:spcBef>
          <a:spcPts val="300"/>
        </a:spcBef>
        <a:buClr>
          <a:schemeClr val="accent2"/>
        </a:buClr>
        <a:buFont typeface="Georgia"/>
        <a:buChar char="▫"/>
        <a:defRPr kumimoji="0" sz="2600" kern="1200">
          <a:solidFill>
            <a:schemeClr val="accent2"/>
          </a:solidFill>
          <a:latin typeface="+mn-lt"/>
          <a:ea typeface="+mn-ea"/>
          <a:cs typeface="+mn-cs"/>
        </a:defRPr>
      </a:lvl2pPr>
      <a:lvl3pPr marL="923544" indent="-219456" algn="l" rtl="0" eaLnBrk="1" latinLnBrk="0" hangingPunct="1">
        <a:spcBef>
          <a:spcPts val="300"/>
        </a:spcBef>
        <a:buClr>
          <a:schemeClr val="accent1"/>
        </a:buClr>
        <a:buFont typeface="Wingdings 2"/>
        <a:buChar char=""/>
        <a:defRPr kumimoji="0" sz="2400" kern="1200">
          <a:solidFill>
            <a:schemeClr val="accent1"/>
          </a:solidFill>
          <a:latin typeface="+mn-lt"/>
          <a:ea typeface="+mn-ea"/>
          <a:cs typeface="+mn-cs"/>
        </a:defRPr>
      </a:lvl3pPr>
      <a:lvl4pPr marL="1179576" indent="-201168" algn="l" rtl="0" eaLnBrk="1" latinLnBrk="0" hangingPunct="1">
        <a:spcBef>
          <a:spcPts val="300"/>
        </a:spcBef>
        <a:buClr>
          <a:schemeClr val="accent1"/>
        </a:buClr>
        <a:buFont typeface="Wingdings 2"/>
        <a:buChar char=""/>
        <a:defRPr kumimoji="0" sz="2200" kern="1200">
          <a:solidFill>
            <a:schemeClr val="accent1"/>
          </a:solidFill>
          <a:latin typeface="+mn-lt"/>
          <a:ea typeface="+mn-ea"/>
          <a:cs typeface="+mn-cs"/>
        </a:defRPr>
      </a:lvl4pPr>
      <a:lvl5pPr marL="1389888" indent="-182880" algn="l" rtl="0" eaLnBrk="1" latinLnBrk="0" hangingPunct="1">
        <a:spcBef>
          <a:spcPts val="300"/>
        </a:spcBef>
        <a:buClr>
          <a:schemeClr val="accent3"/>
        </a:buClr>
        <a:buFont typeface="Georgia"/>
        <a:buChar char="▫"/>
        <a:defRPr kumimoji="0" sz="2000" kern="1200">
          <a:solidFill>
            <a:schemeClr val="accent3"/>
          </a:solidFill>
          <a:latin typeface="+mn-lt"/>
          <a:ea typeface="+mn-ea"/>
          <a:cs typeface="+mn-cs"/>
        </a:defRPr>
      </a:lvl5pPr>
      <a:lvl6pPr marL="1609344" indent="-182880" algn="l" rtl="0" eaLnBrk="1" latinLnBrk="0" hangingPunct="1">
        <a:spcBef>
          <a:spcPts val="300"/>
        </a:spcBef>
        <a:buClr>
          <a:schemeClr val="accent3"/>
        </a:buClr>
        <a:buFont typeface="Georgia"/>
        <a:buChar char="▫"/>
        <a:defRPr kumimoji="0" sz="1800" kern="1200">
          <a:solidFill>
            <a:schemeClr val="accent3"/>
          </a:solidFill>
          <a:latin typeface="+mn-lt"/>
          <a:ea typeface="+mn-ea"/>
          <a:cs typeface="+mn-cs"/>
        </a:defRPr>
      </a:lvl6pPr>
      <a:lvl7pPr marL="1828800" indent="-182880" algn="l" rtl="0" eaLnBrk="1" latinLnBrk="0" hangingPunct="1">
        <a:spcBef>
          <a:spcPts val="300"/>
        </a:spcBef>
        <a:buClr>
          <a:schemeClr val="accent3"/>
        </a:buClr>
        <a:buFont typeface="Georgia"/>
        <a:buChar char="▫"/>
        <a:defRPr kumimoji="0" sz="1600" kern="1200">
          <a:solidFill>
            <a:schemeClr val="accent3"/>
          </a:solidFill>
          <a:latin typeface="+mn-lt"/>
          <a:ea typeface="+mn-ea"/>
          <a:cs typeface="+mn-cs"/>
        </a:defRPr>
      </a:lvl7pPr>
      <a:lvl8pPr marL="2029968" indent="-182880" algn="l" rtl="0" eaLnBrk="1" latinLnBrk="0" hangingPunct="1">
        <a:spcBef>
          <a:spcPts val="300"/>
        </a:spcBef>
        <a:buClr>
          <a:schemeClr val="accent3"/>
        </a:buClr>
        <a:buFont typeface="Georgia"/>
        <a:buChar char="◦"/>
        <a:defRPr kumimoji="0" sz="1500" kern="1200">
          <a:solidFill>
            <a:schemeClr val="accent3"/>
          </a:solidFill>
          <a:latin typeface="+mn-lt"/>
          <a:ea typeface="+mn-ea"/>
          <a:cs typeface="+mn-cs"/>
        </a:defRPr>
      </a:lvl8pPr>
      <a:lvl9pPr marL="2240280" indent="-182880" algn="l" rtl="0" eaLnBrk="1" latinLnBrk="0" hangingPunct="1">
        <a:spcBef>
          <a:spcPts val="300"/>
        </a:spcBef>
        <a:buClr>
          <a:schemeClr val="accent3"/>
        </a:buClr>
        <a:buFont typeface="Georgia"/>
        <a:buChar char="◦"/>
        <a:defRPr kumimoji="0" sz="1400" kern="1200" baseline="0">
          <a:solidFill>
            <a:schemeClr val="accent3"/>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ca.wikipedia.org/wiki/Associaci%C3%B3_Europea_de_Lliure_Comer%C3%A7" TargetMode="External"/><Relationship Id="rId2" Type="http://schemas.openxmlformats.org/officeDocument/2006/relationships/hyperlink" Target="https://ec.europa.eu/CensusHub2/query.do?step=selectHyperCube&amp;qhc=false" TargetMode="Externa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3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44.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5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5.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2" Type="http://schemas.openxmlformats.org/officeDocument/2006/relationships/image" Target="../media/image56.png"/><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image" Target="../media/image58.png"/><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5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60.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61.png"/><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image" Target="../media/image62.png"/><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image" Target="../media/image63.png"/><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428596" y="1357298"/>
            <a:ext cx="8458200" cy="1470025"/>
          </a:xfrm>
        </p:spPr>
        <p:txBody>
          <a:bodyPr>
            <a:normAutofit/>
          </a:bodyPr>
          <a:lstStyle/>
          <a:p>
            <a:pPr algn="ctr"/>
            <a:r>
              <a:rPr lang="ca-ES" dirty="0" smtClean="0"/>
              <a:t>Tema 4:</a:t>
            </a:r>
            <a:br>
              <a:rPr lang="ca-ES" dirty="0" smtClean="0"/>
            </a:br>
            <a:r>
              <a:rPr lang="ca-ES" dirty="0" smtClean="0"/>
              <a:t>Estadístiques de la població</a:t>
            </a:r>
            <a:endParaRPr lang="ca-ES" dirty="0"/>
          </a:p>
        </p:txBody>
      </p:sp>
      <p:sp>
        <p:nvSpPr>
          <p:cNvPr id="3" name="2 Subtítulo"/>
          <p:cNvSpPr>
            <a:spLocks noGrp="1"/>
          </p:cNvSpPr>
          <p:nvPr>
            <p:ph type="subTitle" idx="1"/>
          </p:nvPr>
        </p:nvSpPr>
        <p:spPr>
          <a:xfrm>
            <a:off x="5286380" y="4429132"/>
            <a:ext cx="3143272" cy="1571636"/>
          </a:xfrm>
        </p:spPr>
        <p:txBody>
          <a:bodyPr>
            <a:normAutofit lnSpcReduction="10000"/>
          </a:bodyPr>
          <a:lstStyle/>
          <a:p>
            <a:r>
              <a:rPr lang="ca-ES" dirty="0" smtClean="0"/>
              <a:t>Grau d’Estadística</a:t>
            </a:r>
          </a:p>
          <a:p>
            <a:r>
              <a:rPr lang="ca-ES" dirty="0" smtClean="0"/>
              <a:t>Estadística Pública</a:t>
            </a:r>
          </a:p>
          <a:p>
            <a:r>
              <a:rPr lang="ca-ES" dirty="0" smtClean="0"/>
              <a:t>Laura Calvet</a:t>
            </a:r>
          </a:p>
          <a:p>
            <a:r>
              <a:rPr lang="ca-ES" dirty="0" err="1" smtClean="0"/>
              <a:t>laura.calvet</a:t>
            </a:r>
            <a:r>
              <a:rPr lang="ca-ES" dirty="0" smtClean="0"/>
              <a:t>@</a:t>
            </a:r>
            <a:r>
              <a:rPr lang="ca-ES" dirty="0" err="1" smtClean="0"/>
              <a:t>ub.edu</a:t>
            </a:r>
            <a:endParaRPr lang="ca-ES" dirty="0"/>
          </a:p>
        </p:txBody>
      </p:sp>
      <p:pic>
        <p:nvPicPr>
          <p:cNvPr id="48130" name="Picture 2" descr="http://images.ara.cat/societat/nou-escut-UB_ARAIMA20150730_0130_5.jpg"/>
          <p:cNvPicPr>
            <a:picLocks noChangeAspect="1" noChangeArrowheads="1"/>
          </p:cNvPicPr>
          <p:nvPr/>
        </p:nvPicPr>
        <p:blipFill>
          <a:blip r:embed="rId2" cstate="print"/>
          <a:srcRect/>
          <a:stretch>
            <a:fillRect/>
          </a:stretch>
        </p:blipFill>
        <p:spPr bwMode="auto">
          <a:xfrm>
            <a:off x="929192" y="4563578"/>
            <a:ext cx="3999998" cy="108000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u="sng" dirty="0" smtClean="0"/>
              <a:t>Estadístiques d’ingressos i condicions de vida</a:t>
            </a:r>
          </a:p>
          <a:p>
            <a:pPr marL="95250" indent="14288" algn="just">
              <a:buNone/>
            </a:pPr>
            <a:endParaRPr lang="ca-ES" sz="1600" u="sng" dirty="0" smtClean="0"/>
          </a:p>
          <a:p>
            <a:pPr marL="95250" indent="14288" algn="just">
              <a:buNone/>
            </a:pPr>
            <a:r>
              <a:rPr lang="ca-ES" sz="1600" dirty="0" smtClean="0"/>
              <a:t>Es tenen dades de la distribució d’ingressos i exclusió social. Aquestes estadístiques es basen en un marc que defineix una llista de variables primàries (anuals) i secundàries (cada 4 anys o més), amb </a:t>
            </a:r>
            <a:r>
              <a:rPr lang="ca-ES" sz="1600" dirty="0" err="1" smtClean="0"/>
              <a:t>microdades</a:t>
            </a:r>
            <a:r>
              <a:rPr lang="ca-ES" sz="1600" dirty="0" smtClean="0"/>
              <a:t> per ingressos, pobresa, inclusió/exclusió social,  llar, educació, situació laboral i salut. </a:t>
            </a:r>
          </a:p>
          <a:p>
            <a:pPr marL="95250" indent="14288" algn="just">
              <a:buNone/>
            </a:pPr>
            <a:endParaRPr lang="ca-ES" sz="1600" dirty="0" smtClean="0"/>
          </a:p>
          <a:p>
            <a:pPr marL="95250" indent="14288" algn="just">
              <a:buNone/>
            </a:pPr>
            <a:r>
              <a:rPr lang="ca-ES" sz="1600" u="sng" dirty="0" smtClean="0"/>
              <a:t>Estadístiques sobre el mercat laboral</a:t>
            </a:r>
            <a:r>
              <a:rPr lang="ca-ES" sz="1600" dirty="0" smtClean="0"/>
              <a:t> </a:t>
            </a:r>
          </a:p>
          <a:p>
            <a:pPr marL="95250" indent="14288" algn="just">
              <a:buNone/>
            </a:pPr>
            <a:endParaRPr lang="ca-ES" sz="1600" u="sng" dirty="0" smtClean="0"/>
          </a:p>
          <a:p>
            <a:pPr marL="95250" indent="14288" algn="just">
              <a:buNone/>
            </a:pPr>
            <a:r>
              <a:rPr lang="ca-ES" sz="1600" dirty="0" smtClean="0"/>
              <a:t>Mostren la participació d’individus, llars i empreses en el mercat laboral. Cobreixen aspectes estructurals i a curt termini, tant per la via de l’oferta com la de la demanda.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10</a:t>
            </a:fld>
            <a:endParaRPr lang="ca-E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u="sng" dirty="0" smtClean="0"/>
              <a:t>Estadístiques de salut</a:t>
            </a:r>
          </a:p>
          <a:p>
            <a:pPr marL="95250" indent="14288" algn="just">
              <a:buNone/>
            </a:pPr>
            <a:endParaRPr lang="ca-ES" sz="1600" u="sng" dirty="0" smtClean="0"/>
          </a:p>
          <a:p>
            <a:pPr marL="95250" indent="14288" algn="just">
              <a:buNone/>
            </a:pPr>
            <a:r>
              <a:rPr lang="ca-ES" sz="1600" dirty="0" smtClean="0"/>
              <a:t>Mesuren aspectes objectius i subjectius de la salut de la població. Cobreixen diferent tipus de temes que afecten en el dia a dia, incloent indicadors del funcionament dels sistemes de salut públics, prevalences i ratis d’incidència per un conjunt de malalties, i dades de mortalitat per causa. Prevalença és el nombre real de persones que pateixen una malaltia; es representa com un rati en relació a la població total en risc. La incidència és el rati de nous malalts (o nous diagnosticats) per una malaltia particular. </a:t>
            </a:r>
          </a:p>
          <a:p>
            <a:pPr marL="95250" indent="14288" algn="just">
              <a:buNone/>
            </a:pPr>
            <a:r>
              <a:rPr lang="ca-ES" sz="1600" dirty="0" smtClean="0"/>
              <a:t>Anys de vida saludable </a:t>
            </a:r>
            <a:r>
              <a:rPr lang="ca-ES" sz="1600" i="1" dirty="0" smtClean="0"/>
              <a:t>(</a:t>
            </a:r>
            <a:r>
              <a:rPr lang="ca-ES" sz="1600" i="1" dirty="0" err="1" smtClean="0"/>
              <a:t>healthy</a:t>
            </a:r>
            <a:r>
              <a:rPr lang="ca-ES" sz="1600" i="1" dirty="0" smtClean="0"/>
              <a:t> </a:t>
            </a:r>
            <a:r>
              <a:rPr lang="ca-ES" sz="1600" i="1" dirty="0" err="1" smtClean="0"/>
              <a:t>life</a:t>
            </a:r>
            <a:r>
              <a:rPr lang="ca-ES" sz="1600" i="1" dirty="0" smtClean="0"/>
              <a:t> </a:t>
            </a:r>
            <a:r>
              <a:rPr lang="ca-ES" sz="1600" i="1" dirty="0" err="1" smtClean="0"/>
              <a:t>years</a:t>
            </a:r>
            <a:r>
              <a:rPr lang="ca-ES" sz="1600" i="1" dirty="0" smtClean="0"/>
              <a:t>) </a:t>
            </a:r>
            <a:r>
              <a:rPr lang="ca-ES" sz="1600" dirty="0" smtClean="0"/>
              <a:t>és el nombre d’anys que una persona pot esperar continuar vivint en una condició saludable (sense limitacions en el funcionament ni discapacitats). Aquest indicador es calcula de manera separada per homes i dones, al naixement i a l’edat de 65 anys. </a:t>
            </a:r>
          </a:p>
          <a:p>
            <a:pPr marL="95250" indent="14288" algn="just">
              <a:buNone/>
            </a:pPr>
            <a:endParaRPr lang="ca-ES" sz="1600" u="sng" dirty="0" smtClean="0"/>
          </a:p>
          <a:p>
            <a:pPr marL="95250" indent="14288" algn="just">
              <a:buNone/>
            </a:pPr>
            <a:endParaRPr lang="ca-ES" sz="1600" u="sng"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11</a:t>
            </a:fld>
            <a:endParaRPr lang="ca-E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u="sng" dirty="0" smtClean="0"/>
              <a:t>Estadístiques de la societat de la informació</a:t>
            </a:r>
          </a:p>
          <a:p>
            <a:pPr marL="95250" indent="14288" algn="just">
              <a:buNone/>
            </a:pPr>
            <a:endParaRPr lang="ca-ES" sz="1600" dirty="0" smtClean="0"/>
          </a:p>
          <a:p>
            <a:pPr marL="95250" indent="14288" algn="just">
              <a:buNone/>
            </a:pPr>
            <a:r>
              <a:rPr lang="ca-ES" sz="1600" dirty="0" smtClean="0"/>
              <a:t>Segueixen l’ús de les tecnologies d’informació i comunicació, algunes de les principals impulsores dels canvis econòmics i socials dels últims anys. Per exemple, es tenen dades de l’ús d’Internet per la gent gran. També es mostren estadístiques per un rang d’activitats </a:t>
            </a:r>
            <a:r>
              <a:rPr lang="ca-ES" sz="1600" i="1" dirty="0" err="1" smtClean="0"/>
              <a:t>online</a:t>
            </a:r>
            <a:r>
              <a:rPr lang="ca-ES" sz="1600" dirty="0" smtClean="0"/>
              <a:t> (</a:t>
            </a:r>
            <a:r>
              <a:rPr lang="ca-ES" sz="1600" i="1" dirty="0" err="1" smtClean="0"/>
              <a:t>online</a:t>
            </a:r>
            <a:r>
              <a:rPr lang="ca-ES" sz="1600" i="1" dirty="0" smtClean="0"/>
              <a:t> </a:t>
            </a:r>
            <a:r>
              <a:rPr lang="ca-ES" sz="1600" i="1" dirty="0" err="1" smtClean="0"/>
              <a:t>banking</a:t>
            </a:r>
            <a:r>
              <a:rPr lang="ca-ES" sz="1600" dirty="0" smtClean="0"/>
              <a:t> o l’ús de xarxes socials). </a:t>
            </a:r>
          </a:p>
          <a:p>
            <a:pPr marL="95250" indent="14288" algn="just">
              <a:buNone/>
            </a:pPr>
            <a:endParaRPr lang="ca-ES" sz="1600" dirty="0" smtClean="0"/>
          </a:p>
          <a:p>
            <a:pPr marL="95250" indent="14288" algn="just">
              <a:buNone/>
            </a:pPr>
            <a:r>
              <a:rPr lang="ca-ES" sz="1600" u="sng" dirty="0" smtClean="0"/>
              <a:t>Estadístiques de turisme</a:t>
            </a:r>
          </a:p>
          <a:p>
            <a:pPr marL="95250" indent="14288" algn="just">
              <a:buNone/>
            </a:pPr>
            <a:endParaRPr lang="ca-ES" sz="1600" dirty="0" smtClean="0"/>
          </a:p>
          <a:p>
            <a:pPr marL="95250" indent="14288" algn="just">
              <a:buNone/>
            </a:pPr>
            <a:r>
              <a:rPr lang="ca-ES" sz="1600" dirty="0" smtClean="0"/>
              <a:t>Segueixen una metodologia harmonitzada establerta. La majoria de dades s’obtenen via enquestes. </a:t>
            </a:r>
          </a:p>
          <a:p>
            <a:pPr marL="95250" indent="14288" algn="just">
              <a:buNone/>
            </a:pPr>
            <a:endParaRPr lang="ca-ES" sz="1600" dirty="0" smtClean="0"/>
          </a:p>
          <a:p>
            <a:pPr marL="95250" indent="14288" algn="just">
              <a:buNone/>
            </a:pPr>
            <a:r>
              <a:rPr lang="ca-ES" sz="1600" dirty="0" smtClean="0"/>
              <a:t>El turisme cobreix les activitats de visitants fent un viatge a una destinació fora del seu ambient habitual, per menys d’1 any i per qualsevol propòsit, incloent negocis, oci o altres propòsits. </a:t>
            </a:r>
          </a:p>
          <a:p>
            <a:pPr marL="95250" indent="14288" algn="just">
              <a:buNone/>
            </a:pPr>
            <a:endParaRPr lang="ca-ES" sz="1600" dirty="0" smtClean="0"/>
          </a:p>
          <a:p>
            <a:pPr marL="95250" indent="14288" algn="just">
              <a:buNone/>
            </a:pPr>
            <a:r>
              <a:rPr lang="ca-ES" sz="1600" dirty="0" smtClean="0"/>
              <a:t>Classificació: </a:t>
            </a:r>
            <a:r>
              <a:rPr lang="ca-ES" sz="1600" i="1" dirty="0" err="1" smtClean="0"/>
              <a:t>domestic</a:t>
            </a:r>
            <a:r>
              <a:rPr lang="ca-ES" sz="1600" i="1" dirty="0" smtClean="0"/>
              <a:t> </a:t>
            </a:r>
            <a:r>
              <a:rPr lang="ca-ES" sz="1600" i="1" dirty="0" err="1" smtClean="0"/>
              <a:t>tourism</a:t>
            </a:r>
            <a:r>
              <a:rPr lang="ca-ES" sz="1600" i="1" dirty="0" smtClean="0"/>
              <a:t>, </a:t>
            </a:r>
            <a:r>
              <a:rPr lang="ca-ES" sz="1600" i="1" dirty="0" err="1" smtClean="0"/>
              <a:t>inbound</a:t>
            </a:r>
            <a:r>
              <a:rPr lang="ca-ES" sz="1600" i="1" dirty="0" smtClean="0"/>
              <a:t> </a:t>
            </a:r>
            <a:r>
              <a:rPr lang="ca-ES" sz="1600" i="1" dirty="0" err="1" smtClean="0"/>
              <a:t>tourism</a:t>
            </a:r>
            <a:r>
              <a:rPr lang="ca-ES" sz="1600" i="1" dirty="0" smtClean="0"/>
              <a:t> </a:t>
            </a:r>
            <a:r>
              <a:rPr lang="ca-ES" sz="1600" dirty="0" smtClean="0"/>
              <a:t>i </a:t>
            </a:r>
            <a:r>
              <a:rPr lang="ca-ES" sz="1600" i="1" dirty="0" err="1" smtClean="0"/>
              <a:t>outbound</a:t>
            </a:r>
            <a:r>
              <a:rPr lang="ca-ES" sz="1600" i="1" dirty="0" smtClean="0"/>
              <a:t> </a:t>
            </a:r>
            <a:r>
              <a:rPr lang="ca-ES" sz="1600" i="1" dirty="0" err="1" smtClean="0"/>
              <a:t>tourism</a:t>
            </a:r>
            <a:r>
              <a:rPr lang="ca-ES" sz="1600" dirty="0" smtClean="0"/>
              <a:t>.</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12</a:t>
            </a:fld>
            <a:endParaRPr lang="ca-E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El </a:t>
            </a:r>
            <a:r>
              <a:rPr lang="ca-ES" sz="1600" dirty="0" smtClean="0">
                <a:hlinkClick r:id="rId2"/>
              </a:rPr>
              <a:t>cens HUB</a:t>
            </a:r>
            <a:endParaRPr lang="ca-ES" sz="1600" dirty="0" smtClean="0"/>
          </a:p>
          <a:p>
            <a:pPr marL="95250" indent="14288" algn="just">
              <a:buNone/>
            </a:pPr>
            <a:endParaRPr lang="ca-ES" sz="1600" u="sng" dirty="0" smtClean="0"/>
          </a:p>
          <a:p>
            <a:pPr marL="95250" indent="14288" algn="just">
              <a:buNone/>
            </a:pPr>
            <a:r>
              <a:rPr lang="ca-ES" sz="1600" dirty="0" smtClean="0"/>
              <a:t>És una eina que permet accedir de manera fàcil i flexible a les dades del cens del 2011 dels països de la UE i la AELC (</a:t>
            </a:r>
            <a:r>
              <a:rPr lang="ca-ES" sz="1600" dirty="0" smtClean="0">
                <a:hlinkClick r:id="rId3"/>
              </a:rPr>
              <a:t>EFTA</a:t>
            </a:r>
            <a:r>
              <a:rPr lang="ca-ES" sz="1600" dirty="0" smtClean="0"/>
              <a:t>). És una manera moderna de disseminar dades, oferint a l’usuari la possibilitat no només d’accedir a taules predefinides sinó de poder especificar les seves pròpies tabulacions creuades </a:t>
            </a:r>
            <a:r>
              <a:rPr lang="ca-ES" sz="1600" i="1" dirty="0" smtClean="0"/>
              <a:t>(</a:t>
            </a:r>
            <a:r>
              <a:rPr lang="ca-ES" sz="1600" i="1" dirty="0" err="1" smtClean="0"/>
              <a:t>cross-tabulations</a:t>
            </a:r>
            <a:r>
              <a:rPr lang="ca-ES" sz="1600" i="1" dirty="0" smtClean="0"/>
              <a:t>).</a:t>
            </a:r>
            <a:r>
              <a:rPr lang="ca-ES" sz="1600" dirty="0" smtClean="0"/>
              <a:t> </a:t>
            </a:r>
          </a:p>
          <a:p>
            <a:pPr marL="95250" indent="14288" algn="just">
              <a:buNone/>
            </a:pPr>
            <a:endParaRPr lang="ca-ES" sz="1600" dirty="0" smtClean="0"/>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13</a:t>
            </a:fld>
            <a:endParaRPr lang="ca-ES"/>
          </a:p>
        </p:txBody>
      </p:sp>
      <p:pic>
        <p:nvPicPr>
          <p:cNvPr id="1026" name="Picture 2"/>
          <p:cNvPicPr>
            <a:picLocks noChangeAspect="1" noChangeArrowheads="1"/>
          </p:cNvPicPr>
          <p:nvPr/>
        </p:nvPicPr>
        <p:blipFill>
          <a:blip r:embed="rId4" cstate="print"/>
          <a:srcRect/>
          <a:stretch>
            <a:fillRect/>
          </a:stretch>
        </p:blipFill>
        <p:spPr bwMode="auto">
          <a:xfrm>
            <a:off x="1357290" y="3767630"/>
            <a:ext cx="6286544" cy="2371240"/>
          </a:xfrm>
          <a:prstGeom prst="rect">
            <a:avLst/>
          </a:prstGeom>
          <a:noFill/>
          <a:ln w="9525">
            <a:noFill/>
            <a:miter lim="800000"/>
            <a:headEnd/>
            <a:tailEnd/>
          </a:ln>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14</a:t>
            </a:fld>
            <a:endParaRPr lang="ca-ES"/>
          </a:p>
        </p:txBody>
      </p:sp>
      <p:pic>
        <p:nvPicPr>
          <p:cNvPr id="2050" name="Picture 2"/>
          <p:cNvPicPr>
            <a:picLocks noChangeAspect="1" noChangeArrowheads="1"/>
          </p:cNvPicPr>
          <p:nvPr/>
        </p:nvPicPr>
        <p:blipFill>
          <a:blip r:embed="rId2" cstate="print"/>
          <a:srcRect l="16759" t="32967" r="22992" b="25824"/>
          <a:stretch>
            <a:fillRect/>
          </a:stretch>
        </p:blipFill>
        <p:spPr bwMode="auto">
          <a:xfrm>
            <a:off x="1714480" y="1857364"/>
            <a:ext cx="5572164" cy="3842872"/>
          </a:xfrm>
          <a:prstGeom prst="rect">
            <a:avLst/>
          </a:prstGeom>
          <a:noFill/>
          <a:ln w="9525">
            <a:noFill/>
            <a:miter lim="800000"/>
            <a:headEnd/>
            <a:tailEnd/>
          </a:ln>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15</a:t>
            </a:fld>
            <a:endParaRPr lang="ca-ES"/>
          </a:p>
        </p:txBody>
      </p:sp>
      <p:pic>
        <p:nvPicPr>
          <p:cNvPr id="3074" name="Picture 2"/>
          <p:cNvPicPr>
            <a:picLocks noChangeAspect="1" noChangeArrowheads="1"/>
          </p:cNvPicPr>
          <p:nvPr/>
        </p:nvPicPr>
        <p:blipFill>
          <a:blip r:embed="rId2" cstate="print"/>
          <a:srcRect l="14681" t="48420" r="22992" b="13461"/>
          <a:stretch>
            <a:fillRect/>
          </a:stretch>
        </p:blipFill>
        <p:spPr bwMode="auto">
          <a:xfrm>
            <a:off x="1571604" y="1928802"/>
            <a:ext cx="6139806" cy="3786214"/>
          </a:xfrm>
          <a:prstGeom prst="rect">
            <a:avLst/>
          </a:prstGeom>
          <a:noFill/>
          <a:ln w="9525">
            <a:noFill/>
            <a:miter lim="800000"/>
            <a:headEnd/>
            <a:tailEnd/>
          </a:ln>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200" dirty="0" smtClean="0"/>
              <a:t>2. Perfils de la població</a:t>
            </a:r>
            <a:endParaRPr lang="ca-ES" sz="3200" dirty="0"/>
          </a:p>
        </p:txBody>
      </p:sp>
      <p:sp>
        <p:nvSpPr>
          <p:cNvPr id="3" name="2 Marcador de contenido"/>
          <p:cNvSpPr>
            <a:spLocks noGrp="1"/>
          </p:cNvSpPr>
          <p:nvPr>
            <p:ph idx="1"/>
          </p:nvPr>
        </p:nvSpPr>
        <p:spPr>
          <a:xfrm>
            <a:off x="457200" y="1714488"/>
            <a:ext cx="8229600" cy="4860048"/>
          </a:xfrm>
        </p:spPr>
        <p:txBody>
          <a:bodyPr>
            <a:normAutofit lnSpcReduction="10000"/>
          </a:bodyPr>
          <a:lstStyle/>
          <a:p>
            <a:pPr marL="95250" indent="14288" algn="just">
              <a:buNone/>
            </a:pPr>
            <a:r>
              <a:rPr lang="ca-ES" sz="1600" dirty="0" smtClean="0"/>
              <a:t>- Nivell mundial</a:t>
            </a:r>
          </a:p>
          <a:p>
            <a:pPr marL="95250" indent="14288" algn="just">
              <a:buNone/>
            </a:pPr>
            <a:r>
              <a:rPr lang="ca-ES" sz="1600" dirty="0" smtClean="0"/>
              <a:t>Segons les Nacions Unides, el nombre d’habitants ha crescut de </a:t>
            </a:r>
            <a:r>
              <a:rPr lang="ca-ES" sz="1600" b="1" dirty="0" smtClean="0"/>
              <a:t>2.5 mil milions al 1950 </a:t>
            </a:r>
            <a:r>
              <a:rPr lang="ca-ES" sz="1600" dirty="0" smtClean="0"/>
              <a:t>a </a:t>
            </a:r>
            <a:r>
              <a:rPr lang="ca-ES" sz="1600" b="1" dirty="0" smtClean="0"/>
              <a:t>7 mil al 2011</a:t>
            </a:r>
            <a:r>
              <a:rPr lang="ca-ES" sz="1600" dirty="0" smtClean="0"/>
              <a:t>. Es projecta que al 2060 arribarem als 10 mil. La major part del creixement es durà a terme en els </a:t>
            </a:r>
            <a:r>
              <a:rPr lang="ca-ES" sz="1600" b="1" dirty="0" smtClean="0"/>
              <a:t>països més pobres</a:t>
            </a:r>
            <a:r>
              <a:rPr lang="ca-ES" sz="1600" dirty="0" smtClean="0"/>
              <a:t>. </a:t>
            </a:r>
          </a:p>
          <a:p>
            <a:pPr marL="95250" indent="14288" algn="just">
              <a:buNone/>
            </a:pPr>
            <a:endParaRPr lang="ca-ES" sz="1600" dirty="0" smtClean="0"/>
          </a:p>
          <a:p>
            <a:pPr marL="95250" indent="14288" algn="just">
              <a:buNone/>
            </a:pPr>
            <a:r>
              <a:rPr lang="ca-ES" sz="1600" dirty="0" smtClean="0"/>
              <a:t>- UE</a:t>
            </a:r>
          </a:p>
          <a:p>
            <a:pPr marL="95250" indent="14288" algn="just">
              <a:buNone/>
            </a:pPr>
            <a:r>
              <a:rPr lang="ca-ES" sz="1600" dirty="0" smtClean="0"/>
              <a:t>S’expandeix a un ritme decreixent. Aquest patró s’observa en la majoria d’economies desenvolupades. Tanmateix, apart del Japó, és la regió que </a:t>
            </a:r>
            <a:r>
              <a:rPr lang="ca-ES" sz="1600" b="1" dirty="0" smtClean="0"/>
              <a:t>envelleix més ràpid</a:t>
            </a:r>
            <a:r>
              <a:rPr lang="ca-ES" sz="1600" dirty="0" smtClean="0"/>
              <a:t>.</a:t>
            </a:r>
          </a:p>
          <a:p>
            <a:pPr marL="95250" indent="14288" algn="just">
              <a:buNone/>
            </a:pPr>
            <a:endParaRPr lang="ca-ES" sz="1600" dirty="0" smtClean="0"/>
          </a:p>
          <a:p>
            <a:pPr marL="95250" indent="14288" algn="just">
              <a:buNone/>
            </a:pPr>
            <a:r>
              <a:rPr lang="ca-ES" sz="1600" dirty="0" smtClean="0"/>
              <a:t>Al 2014 la UE-28 tenia 506.8 milions, el que representa un </a:t>
            </a:r>
            <a:r>
              <a:rPr lang="ca-ES" sz="1600" b="1" dirty="0" smtClean="0"/>
              <a:t>7% del total</a:t>
            </a:r>
            <a:r>
              <a:rPr lang="ca-ES" sz="1600" dirty="0" smtClean="0"/>
              <a:t>. 5 dècades abans, el pes era aproximadament el doble. </a:t>
            </a:r>
          </a:p>
          <a:p>
            <a:pPr marL="95250" indent="14288" algn="just">
              <a:buNone/>
            </a:pPr>
            <a:endParaRPr lang="ca-ES" sz="1600" dirty="0" smtClean="0"/>
          </a:p>
          <a:p>
            <a:pPr marL="95250" indent="14288" algn="just">
              <a:buNone/>
            </a:pPr>
            <a:r>
              <a:rPr lang="ca-ES" sz="1600" dirty="0" smtClean="0"/>
              <a:t>S’espera  que la tendència continuï, de manera que en els propers </a:t>
            </a:r>
            <a:r>
              <a:rPr lang="ca-ES" sz="1600" b="1" dirty="0" smtClean="0"/>
              <a:t>30-40 anys </a:t>
            </a:r>
            <a:r>
              <a:rPr lang="ca-ES" sz="1600" dirty="0" smtClean="0"/>
              <a:t>el nombre d’habitants de la UE-28 </a:t>
            </a:r>
            <a:r>
              <a:rPr lang="ca-ES" sz="1600" b="1" dirty="0" smtClean="0"/>
              <a:t>s’estabilitzi i comenci a disminuir</a:t>
            </a:r>
            <a:r>
              <a:rPr lang="ca-ES" sz="1600" dirty="0" smtClean="0"/>
              <a:t>. </a:t>
            </a:r>
          </a:p>
          <a:p>
            <a:pPr marL="95250" indent="14288" algn="just">
              <a:buNone/>
            </a:pPr>
            <a:endParaRPr lang="ca-ES" sz="1600" dirty="0" smtClean="0"/>
          </a:p>
          <a:p>
            <a:pPr marL="95250" indent="14288" algn="just">
              <a:buNone/>
            </a:pPr>
            <a:r>
              <a:rPr lang="ca-ES" sz="1600" dirty="0" smtClean="0"/>
              <a:t>El nombre d’habitants als països membres és molt variable des de 80.7 milions a Alemanya a 0.4 a Malta (dades 2014). Alemanya, França, el Regne Unit i Itàlia  representen el 54% de la població a EU-28.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16</a:t>
            </a:fld>
            <a:endParaRPr lang="ca-E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200" dirty="0" smtClean="0"/>
              <a:t>2. Perfils de la població</a:t>
            </a:r>
            <a:endParaRPr lang="ca-ES" sz="32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Ritme</a:t>
            </a:r>
          </a:p>
          <a:p>
            <a:pPr marL="95250" indent="14288" algn="just">
              <a:buNone/>
            </a:pPr>
            <a:r>
              <a:rPr lang="ca-ES" sz="1600" dirty="0" smtClean="0"/>
              <a:t>Durant el període de 1960 a 2014, es va registrar un creixement continu a la UE-28, però la taxa de creixement va disminuir a les dècades dels 1960s, 1070s i principis dels 1980s, passant de 1.02% (1962) a 0.21%  (1983). Al 2011 la taxa va ser de -0.1%.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17</a:t>
            </a:fld>
            <a:endParaRPr lang="ca-ES"/>
          </a:p>
        </p:txBody>
      </p:sp>
      <p:pic>
        <p:nvPicPr>
          <p:cNvPr id="4098" name="Picture 2"/>
          <p:cNvPicPr>
            <a:picLocks noChangeAspect="1" noChangeArrowheads="1"/>
          </p:cNvPicPr>
          <p:nvPr/>
        </p:nvPicPr>
        <p:blipFill>
          <a:blip r:embed="rId2" cstate="print"/>
          <a:srcRect l="8080" t="42092" r="13548" b="21703"/>
          <a:stretch>
            <a:fillRect/>
          </a:stretch>
        </p:blipFill>
        <p:spPr bwMode="auto">
          <a:xfrm>
            <a:off x="928663" y="3071810"/>
            <a:ext cx="7524802" cy="2928958"/>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2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Mediana EU-28</a:t>
            </a:r>
          </a:p>
          <a:p>
            <a:pPr marL="95250" indent="14288" algn="just">
              <a:buNone/>
            </a:pPr>
            <a:r>
              <a:rPr lang="ca-ES" sz="1600" dirty="0" smtClean="0"/>
              <a:t>1994 </a:t>
            </a:r>
            <a:r>
              <a:rPr lang="ca-ES" sz="1600" dirty="0" smtClean="0">
                <a:sym typeface="Wingdings" pitchFamily="2" charset="2"/>
              </a:rPr>
              <a:t> 36.2 anys</a:t>
            </a:r>
          </a:p>
          <a:p>
            <a:pPr marL="95250" indent="14288" algn="just">
              <a:buNone/>
            </a:pPr>
            <a:r>
              <a:rPr lang="ca-ES" sz="1600" dirty="0" smtClean="0">
                <a:sym typeface="Wingdings" pitchFamily="2" charset="2"/>
              </a:rPr>
              <a:t>2014  42.2 anys</a:t>
            </a:r>
          </a:p>
          <a:p>
            <a:pPr marL="95250" indent="14288" algn="just">
              <a:buNone/>
            </a:pPr>
            <a:r>
              <a:rPr lang="ca-ES" sz="1600" dirty="0" smtClean="0"/>
              <a:t>La mediana ha augmentat a tots els països. </a:t>
            </a:r>
          </a:p>
          <a:p>
            <a:pPr marL="95250" indent="14288" algn="just">
              <a:buNone/>
            </a:pPr>
            <a:endParaRPr lang="ca-ES" sz="1600" dirty="0" smtClean="0"/>
          </a:p>
          <a:p>
            <a:pPr marL="95250" indent="14288" algn="just">
              <a:buNone/>
            </a:pPr>
            <a:r>
              <a:rPr lang="ca-ES" sz="1600" dirty="0" smtClean="0"/>
              <a:t>Alemanya (</a:t>
            </a:r>
            <a:r>
              <a:rPr lang="ca-ES" sz="1600" dirty="0" err="1" smtClean="0"/>
              <a:t>max</a:t>
            </a:r>
            <a:r>
              <a:rPr lang="ca-ES" sz="1600" dirty="0" smtClean="0"/>
              <a:t>) : 45.6</a:t>
            </a:r>
          </a:p>
          <a:p>
            <a:pPr marL="95250" indent="14288" algn="just">
              <a:buNone/>
            </a:pPr>
            <a:r>
              <a:rPr lang="ca-ES" sz="1600" dirty="0" smtClean="0"/>
              <a:t>Irlanda (min): 36.1</a:t>
            </a:r>
          </a:p>
          <a:p>
            <a:pPr marL="95250" indent="14288" algn="just">
              <a:buNone/>
            </a:pPr>
            <a:endParaRPr lang="ca-ES" sz="1600" dirty="0" smtClean="0"/>
          </a:p>
          <a:p>
            <a:pPr marL="95250" indent="14288" algn="just">
              <a:buNone/>
            </a:pPr>
            <a:r>
              <a:rPr lang="ca-ES" sz="1600" dirty="0" smtClean="0"/>
              <a:t>Menys gent jove i </a:t>
            </a:r>
          </a:p>
          <a:p>
            <a:pPr marL="95250" indent="14288" algn="just">
              <a:buNone/>
            </a:pPr>
            <a:r>
              <a:rPr lang="ca-ES" sz="1600" dirty="0" smtClean="0"/>
              <a:t>més gent gran:</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18</a:t>
            </a:fld>
            <a:endParaRPr lang="ca-ES"/>
          </a:p>
        </p:txBody>
      </p:sp>
      <p:pic>
        <p:nvPicPr>
          <p:cNvPr id="5122" name="Picture 2"/>
          <p:cNvPicPr>
            <a:picLocks noChangeAspect="1" noChangeArrowheads="1"/>
          </p:cNvPicPr>
          <p:nvPr/>
        </p:nvPicPr>
        <p:blipFill>
          <a:blip r:embed="rId2" cstate="print"/>
          <a:srcRect l="10814" t="21634" r="14459" b="26854"/>
          <a:stretch>
            <a:fillRect/>
          </a:stretch>
        </p:blipFill>
        <p:spPr bwMode="auto">
          <a:xfrm>
            <a:off x="3214678" y="3214686"/>
            <a:ext cx="5857916" cy="3571900"/>
          </a:xfrm>
          <a:prstGeom prst="rect">
            <a:avLst/>
          </a:prstGeom>
          <a:noFill/>
          <a:ln w="9525">
            <a:noFill/>
            <a:miter lim="800000"/>
            <a:headEnd/>
            <a:tailEnd/>
          </a:ln>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Canvis en la població a la UE</a:t>
            </a:r>
          </a:p>
          <a:p>
            <a:pPr marL="95250" indent="14288" algn="just">
              <a:buNone/>
            </a:pPr>
            <a:r>
              <a:rPr lang="ca-ES" sz="1600" dirty="0" smtClean="0"/>
              <a:t>Factors: </a:t>
            </a:r>
          </a:p>
          <a:p>
            <a:pPr marL="95250" indent="14288" algn="just">
              <a:buAutoNum type="arabicParenBoth"/>
            </a:pPr>
            <a:r>
              <a:rPr lang="ca-ES" sz="1600" dirty="0" smtClean="0"/>
              <a:t>Diferència entre nombre de naixements i de morts (canvi natural)</a:t>
            </a:r>
          </a:p>
          <a:p>
            <a:pPr marL="95250" indent="14288" algn="just">
              <a:buAutoNum type="arabicParenBoth"/>
            </a:pPr>
            <a:r>
              <a:rPr lang="ca-ES" sz="1600" dirty="0" smtClean="0"/>
              <a:t> Diferència entre immigrants i emigrants (migració neta)</a:t>
            </a:r>
          </a:p>
          <a:p>
            <a:pPr marL="95250" indent="14288" algn="just">
              <a:buNone/>
            </a:pPr>
            <a:endParaRPr lang="ca-ES" sz="1600" dirty="0" smtClean="0"/>
          </a:p>
          <a:p>
            <a:pPr marL="95250" indent="14288" algn="just">
              <a:buNone/>
            </a:pPr>
            <a:r>
              <a:rPr lang="ca-ES" sz="1600" dirty="0" smtClean="0"/>
              <a:t>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19</a:t>
            </a:fld>
            <a:endParaRPr lang="ca-ES"/>
          </a:p>
        </p:txBody>
      </p:sp>
      <p:pic>
        <p:nvPicPr>
          <p:cNvPr id="1026" name="Picture 2"/>
          <p:cNvPicPr>
            <a:picLocks noChangeAspect="1" noChangeArrowheads="1"/>
          </p:cNvPicPr>
          <p:nvPr/>
        </p:nvPicPr>
        <p:blipFill>
          <a:blip r:embed="rId2" cstate="print"/>
          <a:srcRect l="13942" t="39148" r="12339" b="5219"/>
          <a:stretch>
            <a:fillRect/>
          </a:stretch>
        </p:blipFill>
        <p:spPr bwMode="auto">
          <a:xfrm>
            <a:off x="1357290" y="2928934"/>
            <a:ext cx="6429420" cy="3773790"/>
          </a:xfrm>
          <a:prstGeom prst="rect">
            <a:avLst/>
          </a:prstGeom>
          <a:noFill/>
          <a:ln w="9525">
            <a:noFill/>
            <a:miter lim="800000"/>
            <a:headEnd/>
            <a:tailEnd/>
          </a:ln>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28596" y="714356"/>
            <a:ext cx="8229600" cy="1066800"/>
          </a:xfrm>
        </p:spPr>
        <p:txBody>
          <a:bodyPr/>
          <a:lstStyle/>
          <a:p>
            <a:r>
              <a:rPr lang="ca-ES" dirty="0" smtClean="0"/>
              <a:t>Guia</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lvl="2"/>
            <a:endParaRPr lang="ca-ES" sz="1400" dirty="0" smtClean="0"/>
          </a:p>
          <a:p>
            <a:pPr lvl="2"/>
            <a:endParaRPr lang="ca-ES" sz="1400" dirty="0" smtClean="0"/>
          </a:p>
          <a:p>
            <a:r>
              <a:rPr lang="ca-ES" sz="2000" dirty="0" smtClean="0"/>
              <a:t>Estadístiques de la població</a:t>
            </a:r>
          </a:p>
          <a:p>
            <a:pPr lvl="1"/>
            <a:r>
              <a:rPr lang="ca-ES" sz="1600" dirty="0" smtClean="0">
                <a:solidFill>
                  <a:schemeClr val="tx1"/>
                </a:solidFill>
              </a:rPr>
              <a:t>Introducció</a:t>
            </a:r>
          </a:p>
          <a:p>
            <a:pPr lvl="1"/>
            <a:r>
              <a:rPr lang="ca-ES" sz="1600" dirty="0" smtClean="0">
                <a:solidFill>
                  <a:schemeClr val="tx1"/>
                </a:solidFill>
              </a:rPr>
              <a:t>Canvis demogràfics: perfil de la població</a:t>
            </a:r>
          </a:p>
          <a:p>
            <a:pPr lvl="1"/>
            <a:r>
              <a:rPr lang="ca-ES" sz="1600" dirty="0" smtClean="0">
                <a:solidFill>
                  <a:schemeClr val="tx1"/>
                </a:solidFill>
              </a:rPr>
              <a:t>Canvis en la vida familiar: retrat de les llars i estructures familiars</a:t>
            </a:r>
          </a:p>
          <a:p>
            <a:pPr lvl="1"/>
            <a:r>
              <a:rPr lang="ca-ES" sz="1600" dirty="0" smtClean="0">
                <a:solidFill>
                  <a:schemeClr val="tx1"/>
                </a:solidFill>
              </a:rPr>
              <a:t>Comoditats d’una casa: condicions i característiques</a:t>
            </a:r>
          </a:p>
          <a:p>
            <a:pPr lvl="1"/>
            <a:r>
              <a:rPr lang="ca-ES" sz="1600" dirty="0" smtClean="0">
                <a:solidFill>
                  <a:schemeClr val="tx1"/>
                </a:solidFill>
              </a:rPr>
              <a:t>Origen dels residents</a:t>
            </a:r>
          </a:p>
          <a:p>
            <a:pPr lvl="1"/>
            <a:r>
              <a:rPr lang="ca-ES" sz="1600" dirty="0" smtClean="0">
                <a:solidFill>
                  <a:schemeClr val="tx1"/>
                </a:solidFill>
              </a:rPr>
              <a:t>Canvis de llocs: mobilitat geogràfica</a:t>
            </a:r>
          </a:p>
          <a:p>
            <a:pPr lvl="1"/>
            <a:r>
              <a:rPr lang="ca-ES" sz="1600" dirty="0" smtClean="0">
                <a:solidFill>
                  <a:schemeClr val="tx1"/>
                </a:solidFill>
              </a:rPr>
              <a:t>...</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a:t>
            </a:fld>
            <a:endParaRPr lang="ca-E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r>
              <a:rPr lang="ca-ES" sz="1600" dirty="0" smtClean="0"/>
              <a:t>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20</a:t>
            </a:fld>
            <a:endParaRPr lang="ca-ES"/>
          </a:p>
        </p:txBody>
      </p:sp>
      <p:pic>
        <p:nvPicPr>
          <p:cNvPr id="2050" name="Picture 2"/>
          <p:cNvPicPr>
            <a:picLocks noChangeAspect="1" noChangeArrowheads="1"/>
          </p:cNvPicPr>
          <p:nvPr/>
        </p:nvPicPr>
        <p:blipFill>
          <a:blip r:embed="rId2" cstate="print"/>
          <a:srcRect l="13141" t="29876" r="12339" b="16552"/>
          <a:stretch>
            <a:fillRect/>
          </a:stretch>
        </p:blipFill>
        <p:spPr bwMode="auto">
          <a:xfrm>
            <a:off x="1285852" y="2071678"/>
            <a:ext cx="6643734" cy="3714776"/>
          </a:xfrm>
          <a:prstGeom prst="rect">
            <a:avLst/>
          </a:prstGeom>
          <a:noFill/>
          <a:ln w="9525">
            <a:noFill/>
            <a:miter lim="800000"/>
            <a:headEnd/>
            <a:tailEnd/>
          </a:ln>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r>
              <a:rPr lang="ca-ES" sz="1600" dirty="0" smtClean="0"/>
              <a:t>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21</a:t>
            </a:fld>
            <a:endParaRPr lang="ca-ES"/>
          </a:p>
        </p:txBody>
      </p:sp>
      <p:pic>
        <p:nvPicPr>
          <p:cNvPr id="3074" name="Picture 2"/>
          <p:cNvPicPr>
            <a:picLocks noChangeAspect="1" noChangeArrowheads="1"/>
          </p:cNvPicPr>
          <p:nvPr/>
        </p:nvPicPr>
        <p:blipFill>
          <a:blip r:embed="rId2" cstate="print"/>
          <a:srcRect l="11185" t="22665" r="14639" b="7280"/>
          <a:stretch>
            <a:fillRect/>
          </a:stretch>
        </p:blipFill>
        <p:spPr bwMode="auto">
          <a:xfrm>
            <a:off x="71406" y="1571612"/>
            <a:ext cx="9001188" cy="4857784"/>
          </a:xfrm>
          <a:prstGeom prst="rect">
            <a:avLst/>
          </a:prstGeom>
          <a:noFill/>
          <a:ln w="9525">
            <a:noFill/>
            <a:miter lim="800000"/>
            <a:headEnd/>
            <a:tailEnd/>
          </a:ln>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r>
              <a:rPr lang="ca-ES" sz="1600" dirty="0" smtClean="0"/>
              <a:t>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22</a:t>
            </a:fld>
            <a:endParaRPr lang="ca-ES"/>
          </a:p>
        </p:txBody>
      </p:sp>
      <p:pic>
        <p:nvPicPr>
          <p:cNvPr id="4098" name="Picture 2"/>
          <p:cNvPicPr>
            <a:picLocks noChangeAspect="1" noChangeArrowheads="1"/>
          </p:cNvPicPr>
          <p:nvPr/>
        </p:nvPicPr>
        <p:blipFill>
          <a:blip r:embed="rId2" cstate="print"/>
          <a:srcRect l="11774" t="21634" r="15816" b="6250"/>
          <a:stretch>
            <a:fillRect/>
          </a:stretch>
        </p:blipFill>
        <p:spPr bwMode="auto">
          <a:xfrm>
            <a:off x="172340" y="1500174"/>
            <a:ext cx="8786874" cy="5000660"/>
          </a:xfrm>
          <a:prstGeom prst="rect">
            <a:avLst/>
          </a:prstGeom>
          <a:noFill/>
          <a:ln w="9525">
            <a:noFill/>
            <a:miter lim="800000"/>
            <a:headEnd/>
            <a:tailEnd/>
          </a:ln>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r>
              <a:rPr lang="ca-ES" sz="1600" dirty="0" smtClean="0"/>
              <a:t>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23</a:t>
            </a:fld>
            <a:endParaRPr lang="ca-ES"/>
          </a:p>
        </p:txBody>
      </p:sp>
      <p:pic>
        <p:nvPicPr>
          <p:cNvPr id="5122" name="Picture 2"/>
          <p:cNvPicPr>
            <a:picLocks noChangeAspect="1" noChangeArrowheads="1"/>
          </p:cNvPicPr>
          <p:nvPr/>
        </p:nvPicPr>
        <p:blipFill>
          <a:blip r:embed="rId2" cstate="print"/>
          <a:srcRect l="14129" t="22665" r="12872" b="24794"/>
          <a:stretch>
            <a:fillRect/>
          </a:stretch>
        </p:blipFill>
        <p:spPr bwMode="auto">
          <a:xfrm>
            <a:off x="214282" y="1928802"/>
            <a:ext cx="8858312" cy="3643338"/>
          </a:xfrm>
          <a:prstGeom prst="rect">
            <a:avLst/>
          </a:prstGeom>
          <a:noFill/>
          <a:ln w="9525">
            <a:noFill/>
            <a:miter lim="800000"/>
            <a:headEnd/>
            <a:tailEnd/>
          </a:ln>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lnSpcReduction="10000"/>
          </a:bodyPr>
          <a:lstStyle/>
          <a:p>
            <a:pPr marL="95250" indent="14288" algn="just">
              <a:buFontTx/>
              <a:buChar char="-"/>
            </a:pPr>
            <a:r>
              <a:rPr lang="ca-ES" sz="1600" dirty="0" smtClean="0"/>
              <a:t> Naixements</a:t>
            </a:r>
          </a:p>
          <a:p>
            <a:pPr marL="95250" indent="14288" algn="just">
              <a:buNone/>
            </a:pPr>
            <a:r>
              <a:rPr lang="ca-ES" sz="1600" dirty="0" smtClean="0"/>
              <a:t>Reducció gradual del nombre de naixements: </a:t>
            </a:r>
          </a:p>
          <a:p>
            <a:pPr marL="534988" indent="98425" algn="just"/>
            <a:r>
              <a:rPr lang="ca-ES" sz="1600" dirty="0" smtClean="0"/>
              <a:t> Dones/parelles decidint tenir menys nens, i</a:t>
            </a:r>
          </a:p>
          <a:p>
            <a:pPr marL="534988" indent="98425" algn="just"/>
            <a:r>
              <a:rPr lang="ca-ES" sz="1600" dirty="0" smtClean="0"/>
              <a:t> Dones/parelles posposant el moment (educació, vida laboral, etc.).</a:t>
            </a:r>
          </a:p>
          <a:p>
            <a:pPr marL="84138" indent="0" algn="just">
              <a:buNone/>
            </a:pPr>
            <a:r>
              <a:rPr lang="ca-ES" sz="1600" dirty="0" smtClean="0"/>
              <a:t>Famílies petites: 1 o 2 nens</a:t>
            </a:r>
          </a:p>
          <a:p>
            <a:pPr marL="84138" indent="0" algn="just">
              <a:buNone/>
            </a:pPr>
            <a:endParaRPr lang="ca-ES" sz="1600" dirty="0" smtClean="0"/>
          </a:p>
          <a:p>
            <a:pPr marL="84138" indent="0" algn="just">
              <a:buNone/>
            </a:pPr>
            <a:r>
              <a:rPr lang="ca-ES" sz="1600" dirty="0" smtClean="0"/>
              <a:t>El nombre total de naixements inclou els nascuts vius i les morts fetals (fetus mort extret o expulsat de la mare normalment després d’unes 24 o 28 setmanes de gestació | </a:t>
            </a:r>
            <a:r>
              <a:rPr lang="ca-ES" sz="1600" dirty="0" err="1" smtClean="0"/>
              <a:t>vs</a:t>
            </a:r>
            <a:r>
              <a:rPr lang="ca-ES" sz="1600" dirty="0" smtClean="0"/>
              <a:t>. avortament). </a:t>
            </a:r>
          </a:p>
          <a:p>
            <a:pPr marL="84138" indent="0" algn="just">
              <a:buNone/>
            </a:pPr>
            <a:endParaRPr lang="ca-ES" sz="1600" dirty="0" smtClean="0"/>
          </a:p>
          <a:p>
            <a:pPr marL="84138" indent="0" algn="just">
              <a:buNone/>
            </a:pPr>
            <a:r>
              <a:rPr lang="ca-ES" sz="1600" dirty="0" smtClean="0"/>
              <a:t>La taxa bruta de natalitat és el nombre de nascuts vius durant un any dividit per la mitjana de la població en aquell any, expressat per 1000 habitants. És important perquè aporta informació sobre el nivell de fertilitat i l’estructura per edats d’una població.  </a:t>
            </a:r>
          </a:p>
          <a:p>
            <a:pPr marL="84138" indent="0" algn="just">
              <a:buNone/>
            </a:pPr>
            <a:endParaRPr lang="ca-ES" sz="1600" dirty="0" smtClean="0"/>
          </a:p>
          <a:p>
            <a:pPr marL="84138" indent="0" algn="just">
              <a:buNone/>
            </a:pPr>
            <a:r>
              <a:rPr lang="ca-ES" sz="1600" dirty="0" smtClean="0"/>
              <a:t>El nombre de naixements vius va arribar a un màxim al 1964 amb 7.4 milions (EU-28) (18.5/1000), i després va començar a disminuir fins arribar a 5 al 2002. Hi va haver un </a:t>
            </a:r>
            <a:r>
              <a:rPr lang="ca-ES" sz="1600" dirty="0" err="1" smtClean="0"/>
              <a:t>periode</a:t>
            </a:r>
            <a:r>
              <a:rPr lang="ca-ES" sz="1600" dirty="0" smtClean="0"/>
              <a:t> breu (2003-2008) en el qual el nombre de naixements va augmentar de nou, tornant als 5.5 milions. Però la crisi econòmica i financera va fer disminuir el nombre de naixements, al 2013 eren 5.1 (10/10000).</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24</a:t>
            </a:fld>
            <a:endParaRPr lang="ca-ES"/>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25</a:t>
            </a:fld>
            <a:endParaRPr lang="ca-ES"/>
          </a:p>
        </p:txBody>
      </p:sp>
      <p:pic>
        <p:nvPicPr>
          <p:cNvPr id="1026" name="Picture 2"/>
          <p:cNvPicPr>
            <a:picLocks noChangeAspect="1" noChangeArrowheads="1"/>
          </p:cNvPicPr>
          <p:nvPr/>
        </p:nvPicPr>
        <p:blipFill>
          <a:blip r:embed="rId2" cstate="print"/>
          <a:srcRect l="13495" t="23695" r="15984" b="20673"/>
          <a:stretch>
            <a:fillRect/>
          </a:stretch>
        </p:blipFill>
        <p:spPr bwMode="auto">
          <a:xfrm>
            <a:off x="857224" y="1714488"/>
            <a:ext cx="7286676" cy="4629182"/>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2013</a:t>
            </a:r>
          </a:p>
          <a:p>
            <a:pPr marL="95250" indent="14288" algn="just">
              <a:buNone/>
            </a:pPr>
            <a:r>
              <a:rPr lang="ca-ES" sz="1600" dirty="0" smtClean="0"/>
              <a:t>82.6% dels nascuts vius eren el 1er o 2n fill</a:t>
            </a:r>
          </a:p>
          <a:p>
            <a:pPr marL="95250" indent="14288" algn="just">
              <a:buNone/>
            </a:pPr>
            <a:r>
              <a:rPr lang="ca-ES" sz="1600" dirty="0" smtClean="0"/>
              <a:t>11.8% 3er; 5.6% 4rt o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26</a:t>
            </a:fld>
            <a:endParaRPr lang="ca-ES"/>
          </a:p>
        </p:txBody>
      </p:sp>
      <p:pic>
        <p:nvPicPr>
          <p:cNvPr id="2050" name="Picture 2"/>
          <p:cNvPicPr>
            <a:picLocks noChangeAspect="1" noChangeArrowheads="1"/>
          </p:cNvPicPr>
          <p:nvPr/>
        </p:nvPicPr>
        <p:blipFill>
          <a:blip r:embed="rId2" cstate="print"/>
          <a:srcRect l="14325" t="39148" r="15155" b="4189"/>
          <a:stretch>
            <a:fillRect/>
          </a:stretch>
        </p:blipFill>
        <p:spPr bwMode="auto">
          <a:xfrm>
            <a:off x="1500166" y="2714620"/>
            <a:ext cx="6072230" cy="392909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27</a:t>
            </a:fld>
            <a:endParaRPr lang="ca-ES"/>
          </a:p>
        </p:txBody>
      </p:sp>
      <p:pic>
        <p:nvPicPr>
          <p:cNvPr id="3074" name="Picture 2"/>
          <p:cNvPicPr>
            <a:picLocks noChangeAspect="1" noChangeArrowheads="1"/>
          </p:cNvPicPr>
          <p:nvPr/>
        </p:nvPicPr>
        <p:blipFill>
          <a:blip r:embed="rId2" cstate="print"/>
          <a:srcRect l="11836" t="38118" r="17644" b="6250"/>
          <a:stretch>
            <a:fillRect/>
          </a:stretch>
        </p:blipFill>
        <p:spPr bwMode="auto">
          <a:xfrm>
            <a:off x="1285852" y="2643182"/>
            <a:ext cx="6072230" cy="3857652"/>
          </a:xfrm>
          <a:prstGeom prst="rect">
            <a:avLst/>
          </a:prstGeom>
          <a:noFill/>
          <a:ln w="9525">
            <a:noFill/>
            <a:miter lim="800000"/>
            <a:headEnd/>
            <a:tailEnd/>
          </a:ln>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La taxa de fertilitat total és la mitjana de nombre de fills nascuts vius que tindrà una dona durant la seva vida.</a:t>
            </a:r>
          </a:p>
          <a:p>
            <a:pPr marL="95250" indent="14288" algn="just">
              <a:buNone/>
            </a:pPr>
            <a:endParaRPr lang="ca-ES" sz="1600" dirty="0" smtClean="0"/>
          </a:p>
          <a:p>
            <a:pPr marL="95250" indent="14288" algn="just">
              <a:buNone/>
            </a:pPr>
            <a:r>
              <a:rPr lang="ca-ES" sz="1600" dirty="0" smtClean="0"/>
              <a:t>Demògrafs suggereixen que una taxa de fertilitat del 2.1 és necessari en economies desenvolupades per mantindre la població constant (en absència d’emigrants/immigrants), es coneix amb el nom de taxa de reemplaçament natural.  </a:t>
            </a:r>
          </a:p>
          <a:p>
            <a:pPr marL="95250" indent="14288" algn="just">
              <a:buNone/>
            </a:pPr>
            <a:r>
              <a:rPr lang="ca-ES" sz="1600" dirty="0" smtClean="0"/>
              <a:t>EU-28 al 2013: 1.55 fills per dona.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28</a:t>
            </a:fld>
            <a:endParaRPr lang="ca-E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Els països amb taxes de fertilitat més elevades tendeixen a tenir taxes de naixements fora del matrimoni més elevades. Aquest patró es pot explicar, en part, per un canvi de mentalitat que flexibilitza les normes familiars i impulsa la igualtat de gènere, i l’ equilibri de polítiques públiques entre donar suport als nens i impulsar els valors familiars tradicionals, i l’efecte dels valors familiars i religiosos en el dia a dia.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29</a:t>
            </a:fld>
            <a:endParaRPr lang="ca-ES"/>
          </a:p>
        </p:txBody>
      </p:sp>
      <p:pic>
        <p:nvPicPr>
          <p:cNvPr id="4098" name="Picture 2"/>
          <p:cNvPicPr>
            <a:picLocks noChangeAspect="1" noChangeArrowheads="1"/>
          </p:cNvPicPr>
          <p:nvPr/>
        </p:nvPicPr>
        <p:blipFill>
          <a:blip r:embed="rId2" cstate="print"/>
          <a:srcRect l="13495" t="40179" r="15984" b="6250"/>
          <a:stretch>
            <a:fillRect/>
          </a:stretch>
        </p:blipFill>
        <p:spPr bwMode="auto">
          <a:xfrm>
            <a:off x="1500166" y="3012138"/>
            <a:ext cx="6286544" cy="3845886"/>
          </a:xfrm>
          <a:prstGeom prst="rect">
            <a:avLst/>
          </a:prstGeom>
          <a:noFill/>
          <a:ln w="9525">
            <a:noFill/>
            <a:miter lim="800000"/>
            <a:headEnd/>
            <a:tailEnd/>
          </a:ln>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en-US" sz="1600" dirty="0" smtClean="0"/>
              <a:t>How do people live, work and learn in the EU in the 21st century? What are the most common family and household structures, and how are they changing? What are housing conditions like across the EU Member States? How many of us are migrants from another country? How long have we lived here? How frequently do we move to another region or country? What are the attributes of active aging? And finally, what will the population of the EU be like as we look ahead 60 or more years?</a:t>
            </a:r>
            <a:endParaRPr lang="ca-ES" sz="16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a:t>
            </a:fld>
            <a:endParaRPr lang="ca-E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lnSpcReduction="10000"/>
          </a:bodyPr>
          <a:lstStyle/>
          <a:p>
            <a:pPr marL="95250" indent="14288" algn="just">
              <a:buFontTx/>
              <a:buChar char="-"/>
            </a:pPr>
            <a:r>
              <a:rPr lang="ca-ES" sz="1600" dirty="0" smtClean="0"/>
              <a:t> Migracions</a:t>
            </a:r>
          </a:p>
          <a:p>
            <a:pPr marL="95250" indent="14288" algn="just">
              <a:buNone/>
            </a:pPr>
            <a:r>
              <a:rPr lang="ca-ES" sz="1600" dirty="0" smtClean="0"/>
              <a:t>Històricament: migracions religioses, creació d’imperis, colonialisme, esclavatge, ....</a:t>
            </a:r>
          </a:p>
          <a:p>
            <a:pPr marL="95250" indent="14288" algn="just">
              <a:buNone/>
            </a:pPr>
            <a:r>
              <a:rPr lang="ca-ES" sz="1600" dirty="0" smtClean="0"/>
              <a:t>Modernes: cerca de feina, millorar qualitat de vida (migració econòmica) i esca`par de conflictes i opressió (asil). </a:t>
            </a:r>
          </a:p>
          <a:p>
            <a:pPr marL="95250" indent="14288" algn="just">
              <a:buNone/>
            </a:pPr>
            <a:endParaRPr lang="ca-ES" sz="1600" dirty="0" smtClean="0"/>
          </a:p>
          <a:p>
            <a:pPr marL="95250" indent="14288" algn="just">
              <a:buNone/>
            </a:pPr>
            <a:r>
              <a:rPr lang="ca-ES" sz="1600" dirty="0" smtClean="0"/>
              <a:t>La immigració és un dels temes més polèmics de la UE: no tots els països aconsegueixen integrar als immigrants. </a:t>
            </a:r>
          </a:p>
          <a:p>
            <a:pPr marL="95250" indent="14288" algn="just">
              <a:buNone/>
            </a:pPr>
            <a:endParaRPr lang="ca-ES" sz="1600" dirty="0" smtClean="0"/>
          </a:p>
          <a:p>
            <a:pPr marL="95250" indent="14288" algn="just">
              <a:buNone/>
            </a:pPr>
            <a:r>
              <a:rPr lang="ca-ES" sz="1600" dirty="0" smtClean="0"/>
              <a:t>La migració neta (nombre d’immigrants menys nombre d’emigrants) va augmentar ràpidament al començament de la dècada dels 1990s i ha sigut el principal motor del creixement de la població de la UE des de llavors.</a:t>
            </a:r>
          </a:p>
          <a:p>
            <a:pPr marL="95250" indent="14288" algn="just">
              <a:buNone/>
            </a:pPr>
            <a:endParaRPr lang="ca-ES" sz="1600" dirty="0" smtClean="0"/>
          </a:p>
          <a:p>
            <a:pPr marL="95250" indent="14288" algn="just">
              <a:buNone/>
            </a:pPr>
            <a:r>
              <a:rPr lang="ca-ES" sz="1600" dirty="0" smtClean="0"/>
              <a:t>3 tipus de nivells de fluxos: </a:t>
            </a:r>
            <a:r>
              <a:rPr lang="ca-ES" sz="1600" i="1" dirty="0" err="1" smtClean="0"/>
              <a:t>inter-regional</a:t>
            </a:r>
            <a:r>
              <a:rPr lang="ca-ES" sz="1600" i="1" dirty="0" smtClean="0"/>
              <a:t> </a:t>
            </a:r>
            <a:r>
              <a:rPr lang="ca-ES" sz="1600" i="1" dirty="0" err="1" smtClean="0"/>
              <a:t>migration</a:t>
            </a:r>
            <a:r>
              <a:rPr lang="ca-ES" sz="1600" i="1" dirty="0" smtClean="0"/>
              <a:t> </a:t>
            </a:r>
            <a:r>
              <a:rPr lang="ca-ES" sz="1600" dirty="0" smtClean="0"/>
              <a:t>(al mateix país), </a:t>
            </a:r>
            <a:r>
              <a:rPr lang="ca-ES" sz="1600" i="1" dirty="0" err="1" smtClean="0"/>
              <a:t>intra-EU</a:t>
            </a:r>
            <a:r>
              <a:rPr lang="ca-ES" sz="1600" i="1" dirty="0" smtClean="0"/>
              <a:t> </a:t>
            </a:r>
            <a:r>
              <a:rPr lang="ca-ES" sz="1600" i="1" dirty="0" err="1" smtClean="0"/>
              <a:t>migration</a:t>
            </a:r>
            <a:r>
              <a:rPr lang="ca-ES" sz="1600" i="1" dirty="0" smtClean="0"/>
              <a:t> </a:t>
            </a:r>
            <a:r>
              <a:rPr lang="ca-ES" sz="1600" dirty="0" smtClean="0"/>
              <a:t>(entre països de la UE) i </a:t>
            </a:r>
            <a:r>
              <a:rPr lang="ca-ES" sz="1600" i="1" dirty="0" err="1" smtClean="0"/>
              <a:t>extra-EU</a:t>
            </a:r>
            <a:r>
              <a:rPr lang="ca-ES" sz="1600" i="1" dirty="0" smtClean="0"/>
              <a:t> </a:t>
            </a:r>
            <a:r>
              <a:rPr lang="ca-ES" sz="1600" i="1" dirty="0" err="1" smtClean="0"/>
              <a:t>migration</a:t>
            </a:r>
            <a:r>
              <a:rPr lang="ca-ES" sz="1600" i="1" dirty="0" smtClean="0"/>
              <a:t> </a:t>
            </a:r>
            <a:r>
              <a:rPr lang="ca-ES" sz="1600" dirty="0" smtClean="0"/>
              <a:t>(entre un país de la UE i un de fora).   </a:t>
            </a:r>
          </a:p>
          <a:p>
            <a:pPr marL="95250" indent="14288" algn="just">
              <a:buNone/>
            </a:pPr>
            <a:endParaRPr lang="ca-ES" sz="1600" dirty="0" smtClean="0"/>
          </a:p>
          <a:p>
            <a:pPr marL="95250" indent="14288" algn="just">
              <a:buNone/>
            </a:pPr>
            <a:r>
              <a:rPr lang="ca-ES" sz="1600" dirty="0" smtClean="0"/>
              <a:t>Exemples de patrons migratoris recents: emigració de països quan s'incorporen a la UE (2004 i en 2007) i emigrants dels països més afectats per la crisi financera i econòmica.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30</a:t>
            </a:fld>
            <a:endParaRPr lang="ca-ES"/>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La immigració de països </a:t>
            </a:r>
            <a:r>
              <a:rPr lang="ca-ES" sz="1600" dirty="0" err="1" smtClean="0"/>
              <a:t>no-membres</a:t>
            </a:r>
            <a:r>
              <a:rPr lang="ca-ES" sz="1600" dirty="0" smtClean="0"/>
              <a:t> se sol restringir (quotes) o </a:t>
            </a:r>
            <a:r>
              <a:rPr lang="ca-ES" sz="1600" i="1" dirty="0" err="1" smtClean="0"/>
              <a:t>employer-driven</a:t>
            </a:r>
            <a:r>
              <a:rPr lang="ca-ES" sz="1600" i="1" dirty="0" smtClean="0"/>
              <a:t> </a:t>
            </a:r>
            <a:r>
              <a:rPr lang="ca-ES" sz="1600" dirty="0" smtClean="0"/>
              <a:t>(quan els immigrants necessiten una oferta de feina abans de poder accedir). </a:t>
            </a:r>
          </a:p>
          <a:p>
            <a:pPr marL="95250" indent="14288" algn="just">
              <a:buNone/>
            </a:pPr>
            <a:endParaRPr lang="ca-ES" sz="1600" dirty="0" smtClean="0"/>
          </a:p>
          <a:p>
            <a:pPr marL="95250" indent="14288" algn="just">
              <a:buNone/>
            </a:pPr>
            <a:r>
              <a:rPr lang="ca-ES" sz="1600" dirty="0" smtClean="0"/>
              <a:t>La immigració internacional té el potencial d’incrementar la producció econòmica, cobrint vacants que requereixen certs perfils on hi ha escassetat de mà d’obra qualificada. </a:t>
            </a:r>
          </a:p>
          <a:p>
            <a:pPr marL="95250" indent="14288" algn="just">
              <a:buNone/>
            </a:pPr>
            <a:endParaRPr lang="ca-ES" sz="1600" dirty="0" smtClean="0"/>
          </a:p>
          <a:p>
            <a:pPr marL="95250" indent="14288" algn="just">
              <a:buNone/>
            </a:pPr>
            <a:r>
              <a:rPr lang="ca-ES" sz="1600" dirty="0" smtClean="0"/>
              <a:t>En alguns països destaca la migració internacional no econòmica, centrada en la reunificació familiar, o per raons educatives o humanitàries. </a:t>
            </a:r>
          </a:p>
          <a:p>
            <a:pPr marL="95250" indent="14288" algn="just">
              <a:buNone/>
            </a:pPr>
            <a:endParaRPr lang="ca-ES" sz="1600" dirty="0" smtClean="0"/>
          </a:p>
          <a:p>
            <a:pPr marL="95250" indent="14288" algn="just">
              <a:buNone/>
            </a:pPr>
            <a:r>
              <a:rPr lang="ca-ES" sz="1600" dirty="0" smtClean="0"/>
              <a:t>Els emigrants tendeixen a deixar països on hi ha nivells de qualitat de vida baixos, o regions perifèriques/rurals amb poques oportunitats de trobar feina per buscar feina a zones urbanes. </a:t>
            </a:r>
          </a:p>
          <a:p>
            <a:pPr marL="95250" indent="14288" algn="just">
              <a:buNone/>
            </a:pPr>
            <a:endParaRPr lang="ca-ES" sz="1600" dirty="0" smtClean="0"/>
          </a:p>
          <a:p>
            <a:pPr marL="95250" indent="14288" algn="just">
              <a:buNone/>
            </a:pPr>
            <a:r>
              <a:rPr lang="ca-ES" sz="1600" dirty="0" smtClean="0"/>
              <a:t>Els emigrants tendeixen a ser joves (per tant disminueixen la edat mitjana del país de destí, incrementen la proporció de població en edat de treballar i augmenten les taxes de fertilitat.</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31</a:t>
            </a:fld>
            <a:endParaRPr lang="ca-ES"/>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Quan parlem de poblacions foranes, hem de distingir entre persones nascudes en un altre país i aquells ciutadans estrangers. Com la nacionalitat pot canviar en el temps, és útil analitzar aquesta informació per país de naixement.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32</a:t>
            </a:fld>
            <a:endParaRPr lang="ca-ES"/>
          </a:p>
        </p:txBody>
      </p:sp>
      <p:pic>
        <p:nvPicPr>
          <p:cNvPr id="1026" name="Picture 2"/>
          <p:cNvPicPr>
            <a:picLocks noChangeAspect="1" noChangeArrowheads="1"/>
          </p:cNvPicPr>
          <p:nvPr/>
        </p:nvPicPr>
        <p:blipFill>
          <a:blip r:embed="rId2" cstate="print"/>
          <a:srcRect l="11080" t="29876" r="12132" b="26854"/>
          <a:stretch>
            <a:fillRect/>
          </a:stretch>
        </p:blipFill>
        <p:spPr bwMode="auto">
          <a:xfrm>
            <a:off x="1357290" y="2842817"/>
            <a:ext cx="6357982" cy="3658017"/>
          </a:xfrm>
          <a:prstGeom prst="rect">
            <a:avLst/>
          </a:prstGeom>
          <a:noFill/>
          <a:ln w="9525">
            <a:noFill/>
            <a:miter lim="800000"/>
            <a:headEnd/>
            <a:tailEnd/>
          </a:ln>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En termes absoluts, el nombre més elevat de persones nascudes en un altre país vivint en un de la UE al 2014 es va trobar a Alemanya (9.8 milions), Regne Unit (8.0), França (7.7) i Espanya (6.0).</a:t>
            </a:r>
          </a:p>
          <a:p>
            <a:pPr marL="95250" indent="14288" algn="just">
              <a:buNone/>
            </a:pPr>
            <a:endParaRPr lang="ca-ES" sz="1600" dirty="0" smtClean="0"/>
          </a:p>
          <a:p>
            <a:pPr marL="95250" indent="14288" algn="just">
              <a:buNone/>
            </a:pPr>
            <a:r>
              <a:rPr lang="ca-ES" sz="1600" dirty="0" smtClean="0"/>
              <a:t>Les persones nascudes a l’estranger vivint a algun país de la UE-28 va ser 10.2% del total de població (2014), 6.6% eren de fora de la UE-28 i 3.5% eren de dins. </a:t>
            </a:r>
          </a:p>
          <a:p>
            <a:pPr marL="95250" indent="14288" algn="just">
              <a:buNone/>
            </a:pPr>
            <a:endParaRPr lang="ca-ES" sz="1600" dirty="0" smtClean="0"/>
          </a:p>
          <a:p>
            <a:pPr marL="95250" indent="14288" algn="just">
              <a:buNone/>
            </a:pPr>
            <a:r>
              <a:rPr lang="ca-ES" sz="1600" dirty="0" smtClean="0"/>
              <a:t>En el 2013, hi havia 1.7 milions d’immigrants a la UE de països de fora i 1,7 d’altres països de la UE. Per tant, uns 3.4 van immigrar a un dels Estats Membres. Per altra banda, 2.8 van emigrar. </a:t>
            </a:r>
          </a:p>
          <a:p>
            <a:pPr marL="95250" indent="14288" algn="just">
              <a:buNone/>
            </a:pPr>
            <a:endParaRPr lang="ca-ES" sz="1600" dirty="0" smtClean="0"/>
          </a:p>
          <a:p>
            <a:pPr marL="95250" indent="14288" algn="just">
              <a:buNone/>
            </a:pPr>
            <a:r>
              <a:rPr lang="ca-ES" sz="1600" dirty="0" smtClean="0"/>
              <a:t>Els països que tenen una proporció d’habitants que han nascut a un altre país, normalment són els mateixos que reben una elevada proporció de persones de l'estranger.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33</a:t>
            </a:fld>
            <a:endParaRPr lang="ca-ES"/>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34</a:t>
            </a:fld>
            <a:endParaRPr lang="ca-ES"/>
          </a:p>
        </p:txBody>
      </p:sp>
      <p:pic>
        <p:nvPicPr>
          <p:cNvPr id="2050" name="Picture 2"/>
          <p:cNvPicPr>
            <a:picLocks noChangeAspect="1" noChangeArrowheads="1"/>
          </p:cNvPicPr>
          <p:nvPr/>
        </p:nvPicPr>
        <p:blipFill>
          <a:blip r:embed="rId2" cstate="print"/>
          <a:srcRect l="12131" t="41209" r="12132" b="5219"/>
          <a:stretch>
            <a:fillRect/>
          </a:stretch>
        </p:blipFill>
        <p:spPr bwMode="auto">
          <a:xfrm>
            <a:off x="1285852" y="1785926"/>
            <a:ext cx="6286544" cy="4540282"/>
          </a:xfrm>
          <a:prstGeom prst="rect">
            <a:avLst/>
          </a:prstGeom>
          <a:noFill/>
          <a:ln w="9525">
            <a:noFill/>
            <a:miter lim="800000"/>
            <a:headEnd/>
            <a:tailEnd/>
          </a:ln>
          <a:effectLst/>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Patrons interessants</a:t>
            </a:r>
          </a:p>
          <a:p>
            <a:pPr marL="95250" indent="14288" algn="just">
              <a:buNone/>
            </a:pPr>
            <a:r>
              <a:rPr lang="ca-ES" sz="1600" i="1" dirty="0" smtClean="0"/>
              <a:t>Fall of </a:t>
            </a:r>
            <a:r>
              <a:rPr lang="ca-ES" sz="1600" i="1" dirty="0" err="1" smtClean="0"/>
              <a:t>the</a:t>
            </a:r>
            <a:r>
              <a:rPr lang="ca-ES" sz="1600" i="1" dirty="0" smtClean="0"/>
              <a:t> Berlin Wall and </a:t>
            </a:r>
            <a:r>
              <a:rPr lang="ca-ES" sz="1600" i="1" dirty="0" err="1" smtClean="0"/>
              <a:t>reunification</a:t>
            </a:r>
            <a:r>
              <a:rPr lang="ca-ES" sz="1600" i="1" dirty="0" smtClean="0"/>
              <a:t> (</a:t>
            </a:r>
            <a:r>
              <a:rPr lang="ca-ES" sz="1600" i="1" dirty="0" err="1" smtClean="0"/>
              <a:t>end</a:t>
            </a:r>
            <a:r>
              <a:rPr lang="ca-ES" sz="1600" i="1" dirty="0" smtClean="0"/>
              <a:t> of </a:t>
            </a:r>
            <a:r>
              <a:rPr lang="ca-ES" sz="1600" i="1" dirty="0" err="1" smtClean="0"/>
              <a:t>the</a:t>
            </a:r>
            <a:r>
              <a:rPr lang="ca-ES" sz="1600" i="1" dirty="0" smtClean="0"/>
              <a:t> 1980s/</a:t>
            </a:r>
            <a:r>
              <a:rPr lang="ca-ES" sz="1600" i="1" dirty="0" err="1" smtClean="0"/>
              <a:t>start</a:t>
            </a:r>
            <a:r>
              <a:rPr lang="ca-ES" sz="1600" i="1" dirty="0" smtClean="0"/>
              <a:t> of </a:t>
            </a:r>
            <a:r>
              <a:rPr lang="ca-ES" sz="1600" i="1" dirty="0" err="1" smtClean="0"/>
              <a:t>the</a:t>
            </a:r>
            <a:r>
              <a:rPr lang="ca-ES" sz="1600" i="1" dirty="0" smtClean="0"/>
              <a:t> 1990s)</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35</a:t>
            </a:fld>
            <a:endParaRPr lang="ca-ES"/>
          </a:p>
        </p:txBody>
      </p:sp>
      <p:pic>
        <p:nvPicPr>
          <p:cNvPr id="3074" name="Picture 2"/>
          <p:cNvPicPr>
            <a:picLocks noChangeAspect="1" noChangeArrowheads="1"/>
          </p:cNvPicPr>
          <p:nvPr/>
        </p:nvPicPr>
        <p:blipFill>
          <a:blip r:embed="rId2" cstate="print"/>
          <a:srcRect l="10028" t="44299" r="37377" b="29945"/>
          <a:stretch>
            <a:fillRect/>
          </a:stretch>
        </p:blipFill>
        <p:spPr bwMode="auto">
          <a:xfrm>
            <a:off x="2000232" y="2571744"/>
            <a:ext cx="5000660" cy="2500330"/>
          </a:xfrm>
          <a:prstGeom prst="rect">
            <a:avLst/>
          </a:prstGeom>
          <a:noFill/>
          <a:ln w="9525">
            <a:noFill/>
            <a:miter lim="800000"/>
            <a:headEnd/>
            <a:tailEnd/>
          </a:ln>
          <a:effectLst/>
        </p:spPr>
      </p:pic>
      <p:pic>
        <p:nvPicPr>
          <p:cNvPr id="3075" name="Picture 3"/>
          <p:cNvPicPr>
            <a:picLocks noChangeAspect="1" noChangeArrowheads="1"/>
          </p:cNvPicPr>
          <p:nvPr/>
        </p:nvPicPr>
        <p:blipFill>
          <a:blip r:embed="rId3" cstate="print"/>
          <a:srcRect l="38429" t="62363" r="11080" b="30425"/>
          <a:stretch>
            <a:fillRect/>
          </a:stretch>
        </p:blipFill>
        <p:spPr bwMode="auto">
          <a:xfrm>
            <a:off x="3071802" y="5072074"/>
            <a:ext cx="3429024" cy="500066"/>
          </a:xfrm>
          <a:prstGeom prst="rect">
            <a:avLst/>
          </a:prstGeom>
          <a:noFill/>
          <a:ln w="9525">
            <a:noFill/>
            <a:miter lim="800000"/>
            <a:headEnd/>
            <a:tailEnd/>
          </a:ln>
          <a:effectLst/>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i="1" dirty="0" smtClean="0"/>
              <a:t>End of </a:t>
            </a:r>
            <a:r>
              <a:rPr lang="ca-ES" sz="1600" i="1" dirty="0" err="1" smtClean="0"/>
              <a:t>the</a:t>
            </a:r>
            <a:r>
              <a:rPr lang="ca-ES" sz="1600" i="1" dirty="0" smtClean="0"/>
              <a:t> </a:t>
            </a:r>
            <a:r>
              <a:rPr lang="ca-ES" sz="1600" i="1" dirty="0" err="1" smtClean="0"/>
              <a:t>housing</a:t>
            </a:r>
            <a:r>
              <a:rPr lang="ca-ES" sz="1600" i="1" dirty="0" smtClean="0"/>
              <a:t> </a:t>
            </a:r>
            <a:r>
              <a:rPr lang="ca-ES" sz="1600" i="1" dirty="0" err="1" smtClean="0"/>
              <a:t>bubble</a:t>
            </a:r>
            <a:r>
              <a:rPr lang="ca-ES" sz="1600" i="1" dirty="0" smtClean="0"/>
              <a:t> and </a:t>
            </a:r>
            <a:r>
              <a:rPr lang="ca-ES" sz="1600" i="1" dirty="0" err="1" smtClean="0"/>
              <a:t>the</a:t>
            </a:r>
            <a:r>
              <a:rPr lang="ca-ES" sz="1600" i="1" dirty="0" smtClean="0"/>
              <a:t> </a:t>
            </a:r>
            <a:r>
              <a:rPr lang="ca-ES" sz="1600" i="1" dirty="0" err="1" smtClean="0"/>
              <a:t>onset</a:t>
            </a:r>
            <a:r>
              <a:rPr lang="ca-ES" sz="1600" i="1" dirty="0" smtClean="0"/>
              <a:t> of </a:t>
            </a:r>
            <a:r>
              <a:rPr lang="ca-ES" sz="1600" i="1" dirty="0" err="1" smtClean="0"/>
              <a:t>financial</a:t>
            </a:r>
            <a:r>
              <a:rPr lang="ca-ES" sz="1600" i="1" dirty="0" smtClean="0"/>
              <a:t> and </a:t>
            </a:r>
            <a:r>
              <a:rPr lang="ca-ES" sz="1600" i="1" dirty="0" err="1" smtClean="0"/>
              <a:t>economic</a:t>
            </a:r>
            <a:r>
              <a:rPr lang="ca-ES" sz="1600" i="1" dirty="0" smtClean="0"/>
              <a:t> </a:t>
            </a:r>
            <a:r>
              <a:rPr lang="ca-ES" sz="1600" i="1" dirty="0" err="1" smtClean="0"/>
              <a:t>crises</a:t>
            </a:r>
            <a:r>
              <a:rPr lang="ca-ES" sz="1600" i="1" dirty="0" smtClean="0"/>
              <a:t> (2007-08)</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36</a:t>
            </a:fld>
            <a:endParaRPr lang="ca-ES"/>
          </a:p>
        </p:txBody>
      </p:sp>
      <p:pic>
        <p:nvPicPr>
          <p:cNvPr id="3075" name="Picture 3"/>
          <p:cNvPicPr>
            <a:picLocks noChangeAspect="1" noChangeArrowheads="1"/>
          </p:cNvPicPr>
          <p:nvPr/>
        </p:nvPicPr>
        <p:blipFill>
          <a:blip r:embed="rId2" cstate="print"/>
          <a:srcRect l="38429" t="62363" r="11080" b="30425"/>
          <a:stretch>
            <a:fillRect/>
          </a:stretch>
        </p:blipFill>
        <p:spPr bwMode="auto">
          <a:xfrm>
            <a:off x="3071802" y="5072074"/>
            <a:ext cx="3429024" cy="500066"/>
          </a:xfrm>
          <a:prstGeom prst="rect">
            <a:avLst/>
          </a:prstGeom>
          <a:noFill/>
          <a:ln w="9525">
            <a:noFill/>
            <a:miter lim="800000"/>
            <a:headEnd/>
            <a:tailEnd/>
          </a:ln>
          <a:effectLst/>
        </p:spPr>
      </p:pic>
      <p:pic>
        <p:nvPicPr>
          <p:cNvPr id="4098" name="Picture 2"/>
          <p:cNvPicPr>
            <a:picLocks noChangeAspect="1" noChangeArrowheads="1"/>
          </p:cNvPicPr>
          <p:nvPr/>
        </p:nvPicPr>
        <p:blipFill>
          <a:blip r:embed="rId3" cstate="print"/>
          <a:srcRect l="27910" t="24725" r="18443" b="50549"/>
          <a:stretch>
            <a:fillRect/>
          </a:stretch>
        </p:blipFill>
        <p:spPr bwMode="auto">
          <a:xfrm>
            <a:off x="785786" y="2643182"/>
            <a:ext cx="3643338" cy="1714512"/>
          </a:xfrm>
          <a:prstGeom prst="rect">
            <a:avLst/>
          </a:prstGeom>
          <a:noFill/>
          <a:ln w="9525">
            <a:noFill/>
            <a:miter lim="800000"/>
            <a:headEnd/>
            <a:tailEnd/>
          </a:ln>
          <a:effectLst/>
        </p:spPr>
      </p:pic>
      <p:pic>
        <p:nvPicPr>
          <p:cNvPr id="4099" name="Picture 3"/>
          <p:cNvPicPr>
            <a:picLocks noChangeAspect="1" noChangeArrowheads="1"/>
          </p:cNvPicPr>
          <p:nvPr/>
        </p:nvPicPr>
        <p:blipFill>
          <a:blip r:embed="rId4" cstate="print"/>
          <a:srcRect l="13183" t="55151" r="33170" b="18063"/>
          <a:stretch>
            <a:fillRect/>
          </a:stretch>
        </p:blipFill>
        <p:spPr bwMode="auto">
          <a:xfrm>
            <a:off x="4714876" y="2643182"/>
            <a:ext cx="3643338" cy="1857388"/>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i="1" dirty="0" err="1" smtClean="0"/>
              <a:t>Accession</a:t>
            </a:r>
            <a:r>
              <a:rPr lang="ca-ES" sz="1600" i="1" dirty="0" smtClean="0"/>
              <a:t> of </a:t>
            </a:r>
            <a:r>
              <a:rPr lang="ca-ES" sz="1600" i="1" dirty="0" err="1" smtClean="0"/>
              <a:t>Lithuania</a:t>
            </a:r>
            <a:r>
              <a:rPr lang="ca-ES" sz="1600" i="1" dirty="0" smtClean="0"/>
              <a:t> to </a:t>
            </a:r>
            <a:r>
              <a:rPr lang="ca-ES" sz="1600" i="1" dirty="0" err="1" smtClean="0"/>
              <a:t>the</a:t>
            </a:r>
            <a:r>
              <a:rPr lang="ca-ES" sz="1600" i="1" dirty="0" smtClean="0"/>
              <a:t> EU in 2004</a:t>
            </a:r>
          </a:p>
          <a:p>
            <a:pPr marL="95250" indent="14288" algn="just">
              <a:buNone/>
            </a:pPr>
            <a:endParaRPr lang="ca-ES" sz="1600" i="1"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37</a:t>
            </a:fld>
            <a:endParaRPr lang="ca-ES"/>
          </a:p>
        </p:txBody>
      </p:sp>
      <p:pic>
        <p:nvPicPr>
          <p:cNvPr id="5122" name="Picture 2"/>
          <p:cNvPicPr>
            <a:picLocks noChangeAspect="1" noChangeArrowheads="1"/>
          </p:cNvPicPr>
          <p:nvPr/>
        </p:nvPicPr>
        <p:blipFill>
          <a:blip r:embed="rId2" cstate="print"/>
          <a:srcRect l="27910" t="40179" r="18443" b="35096"/>
          <a:stretch>
            <a:fillRect/>
          </a:stretch>
        </p:blipFill>
        <p:spPr bwMode="auto">
          <a:xfrm>
            <a:off x="1500166" y="2428868"/>
            <a:ext cx="6224036" cy="2928958"/>
          </a:xfrm>
          <a:prstGeom prst="rect">
            <a:avLst/>
          </a:prstGeom>
          <a:noFill/>
          <a:ln w="9525">
            <a:noFill/>
            <a:miter lim="800000"/>
            <a:headEnd/>
            <a:tailEnd/>
          </a:ln>
          <a:effectLst/>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Població envellint</a:t>
            </a:r>
          </a:p>
          <a:p>
            <a:pPr marL="95250" indent="14288" algn="just">
              <a:buNone/>
            </a:pPr>
            <a:r>
              <a:rPr lang="ca-ES" sz="1600" dirty="0" smtClean="0"/>
              <a:t>La gent gran representa un $ més gran de la població total. Aquest grup és cada cop més heterogeni, mostrant un important rang d’estils de vida, i capacitats físiques i mentals. </a:t>
            </a:r>
          </a:p>
          <a:p>
            <a:pPr marL="95250" indent="14288" algn="just">
              <a:buNone/>
            </a:pPr>
            <a:r>
              <a:rPr lang="ca-ES" sz="1600" dirty="0" smtClean="0"/>
              <a:t>Molta gent viu sola amb o sense suport familiar, mentre que altres estan en centres. </a:t>
            </a:r>
          </a:p>
          <a:p>
            <a:pPr marL="95250" indent="14288" algn="just">
              <a:buNone/>
            </a:pPr>
            <a:endParaRPr lang="ca-ES" sz="1600" dirty="0" smtClean="0"/>
          </a:p>
          <a:p>
            <a:pPr marL="95250" indent="14288" algn="just">
              <a:buNone/>
            </a:pPr>
            <a:r>
              <a:rPr lang="ca-ES" sz="1600" dirty="0" smtClean="0"/>
              <a:t>Les estadístiques relacionades són molt importants. Exemples: analitzar els efectes de l’envelliment en el sosteniment de les finances públiques i el sistema de pensions; també en relació a un envelliment actiu, proporcionant més oportunitats a la gent gran de continuar treballant, fent voluntariat, participant i contribuint a la societat, amb l’objectiu doble d’incrementar la riquesa del país i la qualitat de vida de les persones. </a:t>
            </a:r>
          </a:p>
          <a:p>
            <a:pPr marL="95250" indent="14288" algn="just">
              <a:buNone/>
            </a:pPr>
            <a:endParaRPr lang="ca-ES" sz="1600" dirty="0" smtClean="0"/>
          </a:p>
          <a:p>
            <a:pPr marL="95250" indent="14288" algn="just">
              <a:buNone/>
            </a:pPr>
            <a:r>
              <a:rPr lang="ca-ES" sz="1600" dirty="0" smtClean="0"/>
              <a:t>La taxa bruta de mortalitat de la EU 28, la qual mesura el nombre de morts per 1000 persones, va ser de 9.9 en el 2013. </a:t>
            </a:r>
          </a:p>
          <a:p>
            <a:pPr marL="95250" indent="14288" algn="just">
              <a:buNone/>
            </a:pPr>
            <a:endParaRPr lang="ca-ES" sz="1600" dirty="0" smtClean="0"/>
          </a:p>
          <a:p>
            <a:pPr marL="95250" indent="14288" algn="just">
              <a:buNone/>
            </a:pPr>
            <a:r>
              <a:rPr lang="ca-ES" sz="1600" dirty="0" smtClean="0"/>
              <a:t>L’indicador de mortalitat més utilitzat és l’esperança de vida a l’hora de néixer. També es calcula l’esperança als 65. L’augment de l’esperança de vida és producte del desenvolupament econòmic, estils de vida més saludables i avanços en medicina.</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38</a:t>
            </a:fld>
            <a:endParaRPr lang="ca-ES"/>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En les últimes cinc dècades l’esperança de vida ha augmentat 10 anys tant per homes com per dones, i s’espera que aquesta tendència continuï, fent augmentar la proporció de persones molts grans (de 85 o més anys). </a:t>
            </a:r>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r>
              <a:rPr lang="ca-ES" sz="1600" dirty="0" smtClean="0"/>
              <a:t>Extrems (2013): Lituània (68.5) i Itàlia (80.3)</a:t>
            </a:r>
          </a:p>
          <a:p>
            <a:pPr marL="95250" indent="14288" algn="just">
              <a:buNone/>
            </a:pPr>
            <a:r>
              <a:rPr lang="ca-ES" sz="1600" dirty="0" smtClean="0"/>
              <a:t>- dones : Bulgària (78.6) i Espanya (86.1)</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39</a:t>
            </a:fld>
            <a:endParaRPr lang="ca-ES"/>
          </a:p>
        </p:txBody>
      </p:sp>
      <p:pic>
        <p:nvPicPr>
          <p:cNvPr id="1026" name="Picture 2"/>
          <p:cNvPicPr>
            <a:picLocks noChangeAspect="1" noChangeArrowheads="1"/>
          </p:cNvPicPr>
          <p:nvPr/>
        </p:nvPicPr>
        <p:blipFill>
          <a:blip r:embed="rId2" cstate="print"/>
          <a:srcRect l="12628" t="19361" r="40703" b="56182"/>
          <a:stretch>
            <a:fillRect/>
          </a:stretch>
        </p:blipFill>
        <p:spPr bwMode="auto">
          <a:xfrm>
            <a:off x="500034" y="3071810"/>
            <a:ext cx="8096307" cy="2286016"/>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Canvi demogràfic a la UE</a:t>
            </a:r>
          </a:p>
          <a:p>
            <a:pPr marL="95250" indent="14288" algn="just">
              <a:buNone/>
            </a:pPr>
            <a:endParaRPr lang="ca-ES" sz="1600" dirty="0" smtClean="0"/>
          </a:p>
          <a:p>
            <a:pPr marL="95250" indent="14288" algn="just">
              <a:buNone/>
            </a:pPr>
            <a:r>
              <a:rPr lang="ca-ES" sz="1600" dirty="0" smtClean="0"/>
              <a:t>El canvi demogràfic – conjuntament amb les incerteses geopolítiques, la globalització i el canvi climàtic – es reconeix com un dels reptes més importants per a la UE. </a:t>
            </a:r>
          </a:p>
          <a:p>
            <a:pPr marL="95250" indent="14288" algn="just">
              <a:buNone/>
            </a:pPr>
            <a:endParaRPr lang="ca-ES" sz="1600" dirty="0" smtClean="0"/>
          </a:p>
          <a:p>
            <a:pPr marL="95250" indent="14288" algn="just">
              <a:buNone/>
            </a:pPr>
            <a:r>
              <a:rPr lang="ca-ES" sz="1600" dirty="0" smtClean="0"/>
              <a:t>Durant les últimes dècades, l’estructura i el perfil ha canviat considerablement degut a:</a:t>
            </a:r>
          </a:p>
          <a:p>
            <a:pPr marL="95250" indent="14288" algn="just"/>
            <a:r>
              <a:rPr lang="ca-ES" sz="1600" dirty="0" smtClean="0"/>
              <a:t> Taxes de naixement i fertilitat més baixes, </a:t>
            </a:r>
          </a:p>
          <a:p>
            <a:pPr marL="95250" indent="14288" algn="just"/>
            <a:r>
              <a:rPr lang="ca-ES" sz="1600" dirty="0" smtClean="0"/>
              <a:t> Canvis en els patrons de formació de famílies, </a:t>
            </a:r>
          </a:p>
          <a:p>
            <a:pPr marL="95250" indent="14288" algn="just"/>
            <a:r>
              <a:rPr lang="ca-ES" sz="1600" dirty="0" smtClean="0"/>
              <a:t> Variacions en els rols d’homes i de dones,</a:t>
            </a:r>
          </a:p>
          <a:p>
            <a:pPr marL="95250" indent="14288" algn="just"/>
            <a:r>
              <a:rPr lang="ca-ES" sz="1600" dirty="0" smtClean="0"/>
              <a:t> Mobilitat geogràfica més gran,</a:t>
            </a:r>
          </a:p>
          <a:p>
            <a:pPr marL="95250" indent="14288" algn="just"/>
            <a:r>
              <a:rPr lang="ca-ES" sz="1600" dirty="0" smtClean="0"/>
              <a:t> Nivells més elevats de migració,</a:t>
            </a:r>
          </a:p>
          <a:p>
            <a:pPr marL="95250" indent="14288" algn="just"/>
            <a:r>
              <a:rPr lang="ca-ES" sz="1600" dirty="0" smtClean="0"/>
              <a:t> Augment de l’esperança de vida.</a:t>
            </a:r>
          </a:p>
          <a:p>
            <a:pPr marL="95250" indent="14288" algn="just"/>
            <a:endParaRPr lang="ca-ES" sz="1600" dirty="0" smtClean="0"/>
          </a:p>
          <a:p>
            <a:pPr marL="95250" indent="14288" algn="just">
              <a:buNone/>
            </a:pPr>
            <a:r>
              <a:rPr lang="ca-ES" sz="1600" dirty="0" smtClean="0"/>
              <a:t>Conseqüències:</a:t>
            </a:r>
          </a:p>
          <a:p>
            <a:pPr marL="95250" indent="14288" algn="just">
              <a:buFont typeface="Courier New" pitchFamily="49" charset="0"/>
              <a:buChar char="o"/>
            </a:pPr>
            <a:r>
              <a:rPr lang="ca-ES" sz="1600" dirty="0" smtClean="0"/>
              <a:t> Descens de la dimensió de les llars,</a:t>
            </a:r>
          </a:p>
          <a:p>
            <a:pPr marL="95250" indent="14288" algn="just">
              <a:buFont typeface="Courier New" pitchFamily="49" charset="0"/>
              <a:buChar char="o"/>
            </a:pPr>
            <a:r>
              <a:rPr lang="ca-ES" sz="1600" dirty="0" smtClean="0"/>
              <a:t> Diferents formes de viure en parella,</a:t>
            </a:r>
          </a:p>
          <a:p>
            <a:pPr marL="95250" indent="14288" algn="just">
              <a:buFont typeface="Courier New" pitchFamily="49" charset="0"/>
              <a:buChar char="o"/>
            </a:pPr>
            <a:r>
              <a:rPr lang="ca-ES" sz="1600" dirty="0" smtClean="0"/>
              <a:t> Rècord de persones vivint soles. </a:t>
            </a:r>
          </a:p>
          <a:p>
            <a:pPr marL="95250" indent="14288" algn="just">
              <a:buFont typeface="Courier New" pitchFamily="49" charset="0"/>
              <a:buChar char="o"/>
            </a:pPr>
            <a:endParaRPr lang="ca-ES" sz="16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a:t>
            </a:fld>
            <a:endParaRPr lang="ca-ES"/>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endParaRPr lang="ca-ES" sz="1600" dirty="0" smtClean="0"/>
          </a:p>
          <a:p>
            <a:pPr marL="95250" indent="14288" algn="just">
              <a:buNone/>
            </a:pPr>
            <a:r>
              <a:rPr lang="ca-ES" sz="1600" dirty="0" smtClean="0"/>
              <a:t>Les taxes de dependència es basen en comparacions dels grups de la població econòmicament inactives (nens i grans) amb els que estan en edat de treballar (65 o més). S’expressen en %. S’utilitzen per analitzar pressions que recauen en els grups ‘productius’.  Taxes elevades revelen més dificultats d’aquests grups per aportar diners per cobrir la despesa en educació, salut, pensions, etc (serveis principalment utilitzats per nens i grans).</a:t>
            </a:r>
          </a:p>
          <a:p>
            <a:pPr marL="95250" indent="14288" algn="just">
              <a:buNone/>
            </a:pPr>
            <a:endParaRPr lang="ca-ES" sz="1600" dirty="0" smtClean="0"/>
          </a:p>
          <a:p>
            <a:pPr marL="95250" indent="14288" algn="just">
              <a:buNone/>
            </a:pPr>
            <a:r>
              <a:rPr lang="ca-ES" sz="1600" dirty="0" smtClean="0"/>
              <a:t>Aquesta definició ignora el fet de que les persones de 65 i més no són necessariament dependents. Una proporció creixent continuen econòmicament actius. Per altra banda, hi ha molta gent entre 15 i 64 anys que no són inactius: gent que estudia més anys, d’altres que es </a:t>
            </a:r>
            <a:r>
              <a:rPr lang="ca-ES" sz="1600" dirty="0" err="1" smtClean="0"/>
              <a:t>pre-jubilen</a:t>
            </a:r>
            <a:r>
              <a:rPr lang="ca-ES" sz="1600" dirty="0" smtClean="0"/>
              <a:t>,  malalts, discapacitats, per cuidar a altres, etc (o per voluntat pròpia!).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40</a:t>
            </a:fld>
            <a:endParaRPr lang="ca-ES"/>
          </a:p>
        </p:txBody>
      </p:sp>
      <p:pic>
        <p:nvPicPr>
          <p:cNvPr id="2050" name="Picture 2"/>
          <p:cNvPicPr>
            <a:picLocks noChangeAspect="1" noChangeArrowheads="1"/>
          </p:cNvPicPr>
          <p:nvPr/>
        </p:nvPicPr>
        <p:blipFill>
          <a:blip r:embed="rId2" cstate="print"/>
          <a:srcRect/>
          <a:stretch>
            <a:fillRect/>
          </a:stretch>
        </p:blipFill>
        <p:spPr bwMode="auto">
          <a:xfrm>
            <a:off x="285720" y="1571612"/>
            <a:ext cx="8635922" cy="1500198"/>
          </a:xfrm>
          <a:prstGeom prst="rect">
            <a:avLst/>
          </a:prstGeom>
          <a:noFill/>
          <a:ln w="9525">
            <a:noFill/>
            <a:miter lim="800000"/>
            <a:headEnd/>
            <a:tailEnd/>
          </a:ln>
          <a:effectLst/>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2. Perfils de la població</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Comissió europea: </a:t>
            </a:r>
          </a:p>
          <a:p>
            <a:pPr>
              <a:buNone/>
            </a:pPr>
            <a:r>
              <a:rPr lang="ca-ES" sz="1600" i="1" dirty="0" smtClean="0"/>
              <a:t>‘... </a:t>
            </a:r>
            <a:r>
              <a:rPr lang="ca-ES" sz="1600" i="1" dirty="0" err="1" smtClean="0"/>
              <a:t>raising</a:t>
            </a:r>
            <a:r>
              <a:rPr lang="ca-ES" sz="1600" i="1" dirty="0" smtClean="0"/>
              <a:t> </a:t>
            </a:r>
            <a:r>
              <a:rPr lang="en-US" sz="1600" i="1" dirty="0" smtClean="0"/>
              <a:t>employment levels... is arguably the most effective strategy with which countries can prepare for </a:t>
            </a:r>
            <a:r>
              <a:rPr lang="ca-ES" sz="1600" i="1" dirty="0" err="1" smtClean="0"/>
              <a:t>population</a:t>
            </a:r>
            <a:r>
              <a:rPr lang="ca-ES" sz="1600" i="1" dirty="0" smtClean="0"/>
              <a:t> </a:t>
            </a:r>
            <a:r>
              <a:rPr lang="ca-ES" sz="1600" i="1" dirty="0" err="1" smtClean="0"/>
              <a:t>ageing</a:t>
            </a:r>
            <a:r>
              <a:rPr lang="ca-ES" sz="1600" i="1" dirty="0" smtClean="0"/>
              <a:t>’</a:t>
            </a:r>
          </a:p>
          <a:p>
            <a:pPr>
              <a:buNone/>
            </a:pPr>
            <a:endParaRPr lang="ca-ES" sz="1600" dirty="0" smtClean="0"/>
          </a:p>
          <a:p>
            <a:pPr>
              <a:buNone/>
            </a:pPr>
            <a:r>
              <a:rPr lang="ca-ES" sz="1600" dirty="0" smtClean="0"/>
              <a:t>Predicció: l’esperança de vida seguirà creixent en els propers 30-40 anys (com a resultat, la taxa de dependència també ho farà).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41</a:t>
            </a:fld>
            <a:endParaRPr lang="ca-ES"/>
          </a:p>
        </p:txBody>
      </p:sp>
      <p:pic>
        <p:nvPicPr>
          <p:cNvPr id="3074" name="Picture 2"/>
          <p:cNvPicPr>
            <a:picLocks noChangeAspect="1" noChangeArrowheads="1"/>
          </p:cNvPicPr>
          <p:nvPr/>
        </p:nvPicPr>
        <p:blipFill>
          <a:blip r:embed="rId2" cstate="print"/>
          <a:srcRect l="13177" t="41780" r="37408" b="7269"/>
          <a:stretch>
            <a:fillRect/>
          </a:stretch>
        </p:blipFill>
        <p:spPr bwMode="auto">
          <a:xfrm>
            <a:off x="785786" y="3286100"/>
            <a:ext cx="7286676" cy="3571900"/>
          </a:xfrm>
          <a:prstGeom prst="rect">
            <a:avLst/>
          </a:prstGeom>
          <a:noFill/>
          <a:ln w="9525">
            <a:noFill/>
            <a:miter lim="800000"/>
            <a:headEnd/>
            <a:tailEnd/>
          </a:ln>
          <a:effectLst/>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buNone/>
            </a:pPr>
            <a:r>
              <a:rPr lang="ca-ES" sz="1600" dirty="0" smtClean="0">
                <a:solidFill>
                  <a:schemeClr val="tx1"/>
                </a:solidFill>
              </a:rPr>
              <a:t>La dimensió de les llars ha disminuït en les últimes dècades. </a:t>
            </a:r>
          </a:p>
          <a:p>
            <a:pPr marL="361950" lvl="1" indent="0">
              <a:buNone/>
            </a:pPr>
            <a:r>
              <a:rPr lang="ca-ES" sz="1600" dirty="0" smtClean="0">
                <a:solidFill>
                  <a:schemeClr val="tx1"/>
                </a:solidFill>
              </a:rPr>
              <a:t>Factors:</a:t>
            </a:r>
          </a:p>
          <a:p>
            <a:pPr marL="361950" lvl="1" indent="0"/>
            <a:r>
              <a:rPr lang="ca-ES" sz="1600" dirty="0" smtClean="0">
                <a:solidFill>
                  <a:schemeClr val="tx1"/>
                </a:solidFill>
              </a:rPr>
              <a:t>+ gent vivint sola,</a:t>
            </a:r>
          </a:p>
          <a:p>
            <a:pPr marL="361950" lvl="1" indent="0"/>
            <a:r>
              <a:rPr lang="ca-ES" sz="1600" dirty="0" smtClean="0">
                <a:solidFill>
                  <a:schemeClr val="tx1"/>
                </a:solidFill>
              </a:rPr>
              <a:t>+ gent gran sola,</a:t>
            </a:r>
          </a:p>
          <a:p>
            <a:pPr marL="361950" lvl="1" indent="0"/>
            <a:r>
              <a:rPr lang="ca-ES" sz="1600" dirty="0" smtClean="0">
                <a:solidFill>
                  <a:schemeClr val="tx1"/>
                </a:solidFill>
              </a:rPr>
              <a:t>disminució de les taxes de fertilitat, </a:t>
            </a:r>
          </a:p>
          <a:p>
            <a:pPr marL="361950" lvl="1" indent="0"/>
            <a:r>
              <a:rPr lang="ca-ES" sz="1600" dirty="0" smtClean="0">
                <a:solidFill>
                  <a:schemeClr val="tx1"/>
                </a:solidFill>
              </a:rPr>
              <a:t>augment de les taxes de divorcis,</a:t>
            </a:r>
          </a:p>
          <a:p>
            <a:pPr marL="361950" lvl="1" indent="0"/>
            <a:r>
              <a:rPr lang="ca-ES" sz="1600" dirty="0" smtClean="0">
                <a:solidFill>
                  <a:schemeClr val="tx1"/>
                </a:solidFill>
              </a:rPr>
              <a:t>canvi s en les estructures de les llars, de famílies grans vivint sota el mateix sostre a llars formades per nuclis familiars, famílies monoparentals, o d’una sola persona.  </a:t>
            </a:r>
          </a:p>
          <a:p>
            <a:pPr marL="361950" lvl="1" indent="0">
              <a:buNone/>
            </a:pPr>
            <a:endParaRPr lang="ca-ES" sz="1600" dirty="0" smtClean="0">
              <a:solidFill>
                <a:schemeClr val="tx1"/>
              </a:solidFill>
            </a:endParaRPr>
          </a:p>
          <a:p>
            <a:pPr marL="361950" lvl="1" indent="0">
              <a:buNone/>
            </a:pPr>
            <a:r>
              <a:rPr lang="ca-ES" sz="1600" dirty="0" smtClean="0">
                <a:solidFill>
                  <a:schemeClr val="tx1"/>
                </a:solidFill>
              </a:rPr>
              <a:t>En el context dels cens de població i llars, una vivenda privada inclou persones vivint soles o grups de persones, no necessàriament amb una relació familiar, en el mateix lloc (no compten les institucions). En l’enquesta d’ingressos i condicions de vida de la UE (</a:t>
            </a:r>
            <a:r>
              <a:rPr lang="ca-ES" sz="1600" dirty="0" err="1" smtClean="0">
                <a:solidFill>
                  <a:schemeClr val="tx1"/>
                </a:solidFill>
              </a:rPr>
              <a:t>EU-SILC</a:t>
            </a:r>
            <a:r>
              <a:rPr lang="ca-ES" sz="1600" dirty="0" smtClean="0">
                <a:solidFill>
                  <a:schemeClr val="tx1"/>
                </a:solidFill>
              </a:rPr>
              <a:t>), una vivenda privada és defineix com una persona o un grup que viuen juntes en el mateix lloc privat i comparteixen despeses. </a:t>
            </a:r>
          </a:p>
          <a:p>
            <a:pPr marL="361950" lvl="1" indent="0">
              <a:buNone/>
            </a:pPr>
            <a:endParaRPr lang="ca-ES" sz="1600" dirty="0" smtClean="0">
              <a:solidFill>
                <a:schemeClr val="tx1"/>
              </a:solidFill>
            </a:endParaRPr>
          </a:p>
          <a:p>
            <a:pPr marL="361950" lvl="1" indent="0">
              <a:buNone/>
            </a:pPr>
            <a:r>
              <a:rPr lang="ca-ES" sz="1600" dirty="0" smtClean="0">
                <a:solidFill>
                  <a:schemeClr val="tx1"/>
                </a:solidFill>
              </a:rPr>
              <a:t>Institucions públiques: estudiants o gent gran en una residència, hospitals, casernes militars, presons o institucions religioses.</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42</a:t>
            </a:fld>
            <a:endParaRPr lang="ca-ES"/>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r>
              <a:rPr lang="ca-ES" sz="1600" dirty="0" smtClean="0">
                <a:solidFill>
                  <a:schemeClr val="tx1"/>
                </a:solidFill>
              </a:rPr>
              <a:t>Les famílies i altres grups de persones poden compartir els seus ingressos, tots o parts. Es pot dividir la gent en inquilins i arrendataris </a:t>
            </a:r>
            <a:r>
              <a:rPr lang="ca-ES" sz="1600" i="1" dirty="0" smtClean="0">
                <a:solidFill>
                  <a:schemeClr val="tx1"/>
                </a:solidFill>
              </a:rPr>
              <a:t>(</a:t>
            </a:r>
            <a:r>
              <a:rPr lang="ca-ES" sz="1600" i="1" dirty="0" err="1" smtClean="0">
                <a:solidFill>
                  <a:schemeClr val="tx1"/>
                </a:solidFill>
              </a:rPr>
              <a:t>boarders</a:t>
            </a:r>
            <a:r>
              <a:rPr lang="ca-ES" sz="1600" i="1" dirty="0" smtClean="0">
                <a:solidFill>
                  <a:schemeClr val="tx1"/>
                </a:solidFill>
              </a:rPr>
              <a:t> and </a:t>
            </a:r>
            <a:r>
              <a:rPr lang="ca-ES" sz="1600" i="1" dirty="0" err="1" smtClean="0">
                <a:solidFill>
                  <a:schemeClr val="tx1"/>
                </a:solidFill>
              </a:rPr>
              <a:t>lodgers</a:t>
            </a:r>
            <a:r>
              <a:rPr lang="ca-ES" sz="1600" i="1" dirty="0" smtClean="0">
                <a:solidFill>
                  <a:schemeClr val="tx1"/>
                </a:solidFill>
              </a:rPr>
              <a:t>)</a:t>
            </a:r>
            <a:r>
              <a:rPr lang="ca-ES" sz="1600" dirty="0" smtClean="0">
                <a:solidFill>
                  <a:schemeClr val="tx1"/>
                </a:solidFill>
              </a:rPr>
              <a:t>: els primers prenen àpats a la llar i poden utilitzar totes les instal·lacions, es consideren membres de la mateixa llar. Els altres lloguen part de la vivenda pel seu ús exclusiu i pertanyen a una llar diferent. </a:t>
            </a:r>
          </a:p>
          <a:p>
            <a:pPr marL="361950" lvl="1" indent="0" algn="just">
              <a:buNone/>
            </a:pPr>
            <a:endParaRPr lang="ca-ES" sz="1600" dirty="0" smtClean="0">
              <a:solidFill>
                <a:schemeClr val="tx1"/>
              </a:solidFill>
            </a:endParaRPr>
          </a:p>
          <a:p>
            <a:pPr marL="361950" lvl="1" indent="0" algn="just">
              <a:buFontTx/>
              <a:buChar char="-"/>
            </a:pPr>
            <a:r>
              <a:rPr lang="ca-ES" sz="1600" dirty="0" smtClean="0">
                <a:solidFill>
                  <a:schemeClr val="tx1"/>
                </a:solidFill>
              </a:rPr>
              <a:t> Dimensions: </a:t>
            </a:r>
          </a:p>
          <a:p>
            <a:pPr marL="361950" lvl="1" indent="0" algn="just">
              <a:buNone/>
            </a:pPr>
            <a:r>
              <a:rPr lang="ca-ES" sz="1600" dirty="0" smtClean="0">
                <a:solidFill>
                  <a:schemeClr val="tx1"/>
                </a:solidFill>
              </a:rPr>
              <a:t>98.7% de la població viu en llars privades (EU-28, 2011)</a:t>
            </a:r>
          </a:p>
          <a:p>
            <a:pPr marL="361950" lvl="1" indent="0" algn="just">
              <a:buNone/>
            </a:pPr>
            <a:r>
              <a:rPr lang="ca-ES" sz="1600" dirty="0" smtClean="0">
                <a:solidFill>
                  <a:schemeClr val="tx1"/>
                </a:solidFill>
              </a:rPr>
              <a:t>1.3% en llars institucionals o en el carrer. </a:t>
            </a: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43</a:t>
            </a:fld>
            <a:endParaRPr lang="ca-ES"/>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r>
              <a:rPr lang="ca-ES" sz="1600" dirty="0" smtClean="0">
                <a:solidFill>
                  <a:schemeClr val="tx1"/>
                </a:solidFill>
              </a:rPr>
              <a:t>Mitjana: 2.4 persones/llar</a:t>
            </a:r>
          </a:p>
          <a:p>
            <a:pPr marL="361950" lvl="1" indent="0" algn="just">
              <a:buNone/>
            </a:pPr>
            <a:r>
              <a:rPr lang="ca-ES" sz="1600" dirty="0" smtClean="0">
                <a:solidFill>
                  <a:schemeClr val="tx1"/>
                </a:solidFill>
              </a:rPr>
              <a:t>Creixement anual del nombre de llars (1.2%).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44</a:t>
            </a:fld>
            <a:endParaRPr lang="ca-ES"/>
          </a:p>
        </p:txBody>
      </p:sp>
      <p:pic>
        <p:nvPicPr>
          <p:cNvPr id="1026" name="Picture 2"/>
          <p:cNvPicPr>
            <a:picLocks noChangeAspect="1" noChangeArrowheads="1"/>
          </p:cNvPicPr>
          <p:nvPr/>
        </p:nvPicPr>
        <p:blipFill>
          <a:blip r:embed="rId2" cstate="print"/>
          <a:srcRect l="19766" t="36685" r="22584" b="7269"/>
          <a:stretch>
            <a:fillRect/>
          </a:stretch>
        </p:blipFill>
        <p:spPr bwMode="auto">
          <a:xfrm>
            <a:off x="714348" y="1643050"/>
            <a:ext cx="7500990" cy="3929090"/>
          </a:xfrm>
          <a:prstGeom prst="rect">
            <a:avLst/>
          </a:prstGeom>
          <a:noFill/>
          <a:ln w="9525">
            <a:noFill/>
            <a:miter lim="800000"/>
            <a:headEnd/>
            <a:tailEnd/>
          </a:ln>
          <a:effectLst/>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45</a:t>
            </a:fld>
            <a:endParaRPr lang="ca-ES"/>
          </a:p>
        </p:txBody>
      </p:sp>
      <p:pic>
        <p:nvPicPr>
          <p:cNvPr id="2050" name="Picture 2"/>
          <p:cNvPicPr>
            <a:picLocks noChangeAspect="1" noChangeArrowheads="1"/>
          </p:cNvPicPr>
          <p:nvPr/>
        </p:nvPicPr>
        <p:blipFill>
          <a:blip r:embed="rId2" cstate="print"/>
          <a:srcRect l="20315" t="31590" r="20937" b="11345"/>
          <a:stretch>
            <a:fillRect/>
          </a:stretch>
        </p:blipFill>
        <p:spPr bwMode="auto">
          <a:xfrm>
            <a:off x="714348" y="1714488"/>
            <a:ext cx="7643866" cy="4000528"/>
          </a:xfrm>
          <a:prstGeom prst="rect">
            <a:avLst/>
          </a:prstGeom>
          <a:noFill/>
          <a:ln w="9525">
            <a:noFill/>
            <a:miter lim="800000"/>
            <a:headEnd/>
            <a:tailEnd/>
          </a:ln>
          <a:effec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46</a:t>
            </a:fld>
            <a:endParaRPr lang="ca-ES"/>
          </a:p>
        </p:txBody>
      </p:sp>
      <p:pic>
        <p:nvPicPr>
          <p:cNvPr id="3074" name="Picture 2"/>
          <p:cNvPicPr>
            <a:picLocks noChangeAspect="1" noChangeArrowheads="1"/>
          </p:cNvPicPr>
          <p:nvPr/>
        </p:nvPicPr>
        <p:blipFill>
          <a:blip r:embed="rId2" cstate="print"/>
          <a:srcRect l="19217" t="17323" r="22035" b="64334"/>
          <a:stretch>
            <a:fillRect/>
          </a:stretch>
        </p:blipFill>
        <p:spPr bwMode="auto">
          <a:xfrm>
            <a:off x="714348" y="1500174"/>
            <a:ext cx="7643866" cy="1285884"/>
          </a:xfrm>
          <a:prstGeom prst="rect">
            <a:avLst/>
          </a:prstGeom>
          <a:noFill/>
          <a:ln w="9525">
            <a:noFill/>
            <a:miter lim="800000"/>
            <a:headEnd/>
            <a:tailEnd/>
          </a:ln>
          <a:effectLst/>
        </p:spPr>
      </p:pic>
      <p:pic>
        <p:nvPicPr>
          <p:cNvPr id="7" name="Picture 2"/>
          <p:cNvPicPr>
            <a:picLocks noGrp="1" noChangeAspect="1" noChangeArrowheads="1"/>
          </p:cNvPicPr>
          <p:nvPr>
            <p:ph idx="1"/>
          </p:nvPr>
        </p:nvPicPr>
        <p:blipFill>
          <a:blip r:embed="rId2" cstate="print"/>
          <a:srcRect l="19217" t="70312" r="22034" b="26449"/>
          <a:stretch>
            <a:fillRect/>
          </a:stretch>
        </p:blipFill>
        <p:spPr bwMode="auto">
          <a:xfrm>
            <a:off x="706410" y="2773358"/>
            <a:ext cx="7643866" cy="227014"/>
          </a:xfrm>
          <a:prstGeom prst="rect">
            <a:avLst/>
          </a:prstGeom>
          <a:noFill/>
          <a:ln w="9525">
            <a:noFill/>
            <a:miter lim="800000"/>
            <a:headEnd/>
            <a:tailEnd/>
          </a:ln>
          <a:effectLst/>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Llars amb una persona</a:t>
            </a:r>
          </a:p>
          <a:p>
            <a:pPr marL="361950" lvl="1" indent="0" algn="just">
              <a:buNone/>
            </a:pPr>
            <a:r>
              <a:rPr lang="ca-ES" sz="1600" dirty="0" smtClean="0">
                <a:solidFill>
                  <a:schemeClr val="tx1"/>
                </a:solidFill>
              </a:rPr>
              <a:t>31.7% (2013, EU-28).</a:t>
            </a:r>
          </a:p>
          <a:p>
            <a:pPr marL="361950" lvl="1" indent="0" algn="just">
              <a:buNone/>
            </a:pPr>
            <a:r>
              <a:rPr lang="ca-ES" sz="1600" dirty="0" smtClean="0">
                <a:solidFill>
                  <a:schemeClr val="tx1"/>
                </a:solidFill>
              </a:rPr>
              <a:t>Màxim: Oslo (52.9%, 2011).</a:t>
            </a: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47</a:t>
            </a:fld>
            <a:endParaRPr lang="ca-ES"/>
          </a:p>
        </p:txBody>
      </p:sp>
      <p:pic>
        <p:nvPicPr>
          <p:cNvPr id="4098" name="Picture 2"/>
          <p:cNvPicPr>
            <a:picLocks noChangeAspect="1" noChangeArrowheads="1"/>
          </p:cNvPicPr>
          <p:nvPr/>
        </p:nvPicPr>
        <p:blipFill>
          <a:blip r:embed="rId2" cstate="print"/>
          <a:srcRect l="19217" t="28532" r="22584" b="2174"/>
          <a:stretch>
            <a:fillRect/>
          </a:stretch>
        </p:blipFill>
        <p:spPr bwMode="auto">
          <a:xfrm>
            <a:off x="1285852" y="2643182"/>
            <a:ext cx="6570188" cy="4214817"/>
          </a:xfrm>
          <a:prstGeom prst="rect">
            <a:avLst/>
          </a:prstGeom>
          <a:noFill/>
          <a:ln w="9525">
            <a:noFill/>
            <a:miter lim="800000"/>
            <a:headEnd/>
            <a:tailEnd/>
          </a:ln>
          <a:effec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a:p>
            <a:pPr marL="361950" lvl="1" indent="0" algn="just">
              <a:buNone/>
            </a:pPr>
            <a:r>
              <a:rPr lang="ca-ES" sz="1600" dirty="0" smtClean="0">
                <a:solidFill>
                  <a:schemeClr val="tx1"/>
                </a:solidFill>
              </a:rPr>
              <a:t>Màxims (40% aprox.): Dinamarca,  Noruega, Alemanya.</a:t>
            </a:r>
          </a:p>
          <a:p>
            <a:pPr marL="361950" lvl="1" indent="0" algn="just">
              <a:buNone/>
            </a:pPr>
            <a:r>
              <a:rPr lang="ca-ES" sz="1600" dirty="0" smtClean="0">
                <a:solidFill>
                  <a:schemeClr val="tx1"/>
                </a:solidFill>
              </a:rPr>
              <a:t>Mínims (20% aprox.): Portugal, Xipre.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48</a:t>
            </a:fld>
            <a:endParaRPr lang="ca-ES"/>
          </a:p>
        </p:txBody>
      </p:sp>
      <p:pic>
        <p:nvPicPr>
          <p:cNvPr id="5122" name="Picture 2"/>
          <p:cNvPicPr>
            <a:picLocks noChangeAspect="1" noChangeArrowheads="1"/>
          </p:cNvPicPr>
          <p:nvPr/>
        </p:nvPicPr>
        <p:blipFill>
          <a:blip r:embed="rId2" cstate="print"/>
          <a:srcRect l="19217" t="19361" r="23133" b="23573"/>
          <a:stretch>
            <a:fillRect/>
          </a:stretch>
        </p:blipFill>
        <p:spPr bwMode="auto">
          <a:xfrm>
            <a:off x="857224" y="1714488"/>
            <a:ext cx="7500990" cy="4000528"/>
          </a:xfrm>
          <a:prstGeom prst="rect">
            <a:avLst/>
          </a:prstGeom>
          <a:noFill/>
          <a:ln w="9525">
            <a:noFill/>
            <a:miter lim="800000"/>
            <a:headEnd/>
            <a:tailEnd/>
          </a:ln>
          <a:effectLst/>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49</a:t>
            </a:fld>
            <a:endParaRPr lang="ca-ES"/>
          </a:p>
        </p:txBody>
      </p:sp>
      <p:pic>
        <p:nvPicPr>
          <p:cNvPr id="6146" name="Picture 2"/>
          <p:cNvPicPr>
            <a:picLocks noChangeAspect="1" noChangeArrowheads="1"/>
          </p:cNvPicPr>
          <p:nvPr/>
        </p:nvPicPr>
        <p:blipFill>
          <a:blip r:embed="rId2" cstate="print"/>
          <a:srcRect l="21962" t="40761" r="20937" b="2174"/>
          <a:stretch>
            <a:fillRect/>
          </a:stretch>
        </p:blipFill>
        <p:spPr bwMode="auto">
          <a:xfrm>
            <a:off x="857224" y="1500174"/>
            <a:ext cx="7429552" cy="4000504"/>
          </a:xfrm>
          <a:prstGeom prst="rect">
            <a:avLst/>
          </a:prstGeom>
          <a:noFill/>
          <a:ln w="9525">
            <a:noFill/>
            <a:miter lim="800000"/>
            <a:headEnd/>
            <a:tailEnd/>
          </a:ln>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Amb una població envellida, la política es centra en la contribució que pot fer la gent gran a l’economia i la societat en general. Una generació activa pot influenciar un rang d'àrees com finances públiques, mercat laboral, salut , etc.</a:t>
            </a:r>
          </a:p>
          <a:p>
            <a:pPr marL="95250" indent="14288" algn="just">
              <a:buNone/>
            </a:pPr>
            <a:endParaRPr lang="ca-ES" sz="1600" dirty="0" smtClean="0"/>
          </a:p>
          <a:p>
            <a:pPr marL="95250" indent="14288" algn="just">
              <a:buNone/>
            </a:pPr>
            <a:r>
              <a:rPr lang="ca-ES" sz="1600" dirty="0" smtClean="0"/>
              <a:t>La majoria de governs ja estan dissenyant polítiques per encoratjar a la gent a estar més temps al mercat laboral (relacionat amb </a:t>
            </a:r>
            <a:r>
              <a:rPr lang="ca-ES" sz="1600" i="1" dirty="0" err="1" smtClean="0"/>
              <a:t>lifelong</a:t>
            </a:r>
            <a:r>
              <a:rPr lang="ca-ES" sz="1600" i="1" dirty="0" smtClean="0"/>
              <a:t> </a:t>
            </a:r>
            <a:r>
              <a:rPr lang="ca-ES" sz="1600" i="1" dirty="0" err="1" smtClean="0"/>
              <a:t>learning</a:t>
            </a:r>
            <a:r>
              <a:rPr lang="ca-ES" sz="1600" i="1" dirty="0" smtClean="0"/>
              <a:t>, </a:t>
            </a:r>
            <a:r>
              <a:rPr lang="ca-ES" sz="1600" i="1" dirty="0" err="1" smtClean="0"/>
              <a:t>flexicurity</a:t>
            </a:r>
            <a:r>
              <a:rPr lang="ca-ES" sz="1600" i="1" dirty="0" smtClean="0"/>
              <a:t>,</a:t>
            </a:r>
            <a:r>
              <a:rPr lang="ca-ES" sz="1600" dirty="0" smtClean="0"/>
              <a:t> etc.), mentre que introdueixen canvis en els sistemes de pensions (viabilitat). </a:t>
            </a:r>
          </a:p>
          <a:p>
            <a:pPr marL="95250" indent="14288" algn="just">
              <a:buNone/>
            </a:pPr>
            <a:endParaRPr lang="ca-ES" sz="1600" dirty="0" smtClean="0"/>
          </a:p>
          <a:p>
            <a:pPr marL="95250" indent="14288" algn="just">
              <a:buNone/>
            </a:pPr>
            <a:r>
              <a:rPr lang="ca-ES" sz="1600" dirty="0" smtClean="0"/>
              <a:t>L’estratègia Europa 2020 posa èmfasis en el fet de que el futur d’Europa dependrà de saber capturar el potencial dels grups de poblacions que creixen més ràpid: la gent gran i els immigrants. </a:t>
            </a:r>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a:t>
            </a:fld>
            <a:endParaRPr lang="ca-E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Diferències entre gèneres</a:t>
            </a:r>
          </a:p>
          <a:p>
            <a:pPr marL="361950" lvl="1" indent="0" algn="just">
              <a:buNone/>
            </a:pPr>
            <a:r>
              <a:rPr lang="ca-ES" sz="1600" dirty="0" smtClean="0">
                <a:solidFill>
                  <a:schemeClr val="tx1"/>
                </a:solidFill>
              </a:rPr>
              <a:t>Hi ha més dones que visquin soles que no pas homes (18.2 i 13.5 %).</a:t>
            </a:r>
          </a:p>
          <a:p>
            <a:pPr marL="361950" lvl="1" indent="0" algn="just">
              <a:buNone/>
            </a:pPr>
            <a:r>
              <a:rPr lang="ca-ES" sz="1600" dirty="0" smtClean="0">
                <a:solidFill>
                  <a:schemeClr val="tx1"/>
                </a:solidFill>
              </a:rPr>
              <a:t>Raons: viuen més anys, més joves decideixen independitzar-se abans. </a:t>
            </a:r>
          </a:p>
          <a:p>
            <a:pPr marL="361950" lvl="1" indent="0" algn="just">
              <a:buNone/>
            </a:pPr>
            <a:r>
              <a:rPr lang="ca-ES" sz="1600" dirty="0" smtClean="0">
                <a:solidFill>
                  <a:schemeClr val="tx1"/>
                </a:solidFill>
              </a:rPr>
              <a:t>Joves (18-24 anys) vivint amb els pares (2013, EU-28): 84.6% dels homes i 74.0% de les dones.</a:t>
            </a:r>
          </a:p>
          <a:p>
            <a:pPr marL="361950" lvl="1" indent="0" algn="just">
              <a:buNone/>
            </a:pPr>
            <a:endParaRPr lang="ca-ES" sz="1600" dirty="0" smtClean="0">
              <a:solidFill>
                <a:schemeClr val="tx1"/>
              </a:solidFill>
            </a:endParaRPr>
          </a:p>
          <a:p>
            <a:pPr marL="361950" lvl="1" indent="0" algn="just">
              <a:buFontTx/>
              <a:buChar char="-"/>
            </a:pPr>
            <a:r>
              <a:rPr lang="ca-ES" sz="1600" dirty="0" smtClean="0">
                <a:solidFill>
                  <a:schemeClr val="tx1"/>
                </a:solidFill>
              </a:rPr>
              <a:t> Gent gran</a:t>
            </a:r>
          </a:p>
          <a:p>
            <a:pPr marL="361950" lvl="1" indent="0" algn="just">
              <a:buNone/>
            </a:pPr>
            <a:r>
              <a:rPr lang="ca-ES" sz="1600" dirty="0" smtClean="0">
                <a:solidFill>
                  <a:schemeClr val="tx1"/>
                </a:solidFill>
              </a:rPr>
              <a:t>Persones soles de 65 o més representen el 13.4% de les llars privades (2013, EU-28), i 4 de cada llars on viu una sola persona. Extrems: Romania (18.6%) i Xipre (7.4%). </a:t>
            </a:r>
          </a:p>
          <a:p>
            <a:pPr marL="361950" lvl="1" indent="0" algn="just">
              <a:buNone/>
            </a:pPr>
            <a:endParaRPr lang="ca-ES" sz="1600" dirty="0" smtClean="0">
              <a:solidFill>
                <a:schemeClr val="tx1"/>
              </a:solidFill>
            </a:endParaRPr>
          </a:p>
          <a:p>
            <a:pPr marL="361950" lvl="1" indent="0" algn="just">
              <a:buFontTx/>
              <a:buChar char="-"/>
            </a:pPr>
            <a:r>
              <a:rPr lang="ca-ES" sz="1600" dirty="0" smtClean="0">
                <a:solidFill>
                  <a:schemeClr val="tx1"/>
                </a:solidFill>
              </a:rPr>
              <a:t> Diferències regionals</a:t>
            </a:r>
          </a:p>
          <a:p>
            <a:pPr marL="361950" lvl="1" indent="0" algn="just">
              <a:buNone/>
            </a:pPr>
            <a:r>
              <a:rPr lang="ca-ES" sz="1600" dirty="0" smtClean="0">
                <a:solidFill>
                  <a:schemeClr val="tx1"/>
                </a:solidFill>
              </a:rPr>
              <a:t>Les ciutats capital i les àrees metropolitanes tenen les proporcions més elevades de gent vivint soles. Les proporcions més baixes es troben a àrees rurals. </a:t>
            </a: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50</a:t>
            </a:fld>
            <a:endParaRPr lang="ca-E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51</a:t>
            </a:fld>
            <a:endParaRPr lang="ca-ES"/>
          </a:p>
        </p:txBody>
      </p:sp>
      <p:pic>
        <p:nvPicPr>
          <p:cNvPr id="7170" name="Picture 2"/>
          <p:cNvPicPr>
            <a:picLocks noChangeAspect="1" noChangeArrowheads="1"/>
          </p:cNvPicPr>
          <p:nvPr/>
        </p:nvPicPr>
        <p:blipFill>
          <a:blip r:embed="rId2" cstate="print"/>
          <a:srcRect l="29099" t="17323" r="32467" b="2174"/>
          <a:stretch>
            <a:fillRect/>
          </a:stretch>
        </p:blipFill>
        <p:spPr bwMode="auto">
          <a:xfrm>
            <a:off x="2285984" y="1456290"/>
            <a:ext cx="4786346" cy="5401710"/>
          </a:xfrm>
          <a:prstGeom prst="rect">
            <a:avLst/>
          </a:prstGeom>
          <a:noFill/>
          <a:ln w="9525">
            <a:noFill/>
            <a:miter lim="800000"/>
            <a:headEnd/>
            <a:tailEnd/>
          </a:ln>
          <a:effectLst/>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Tipus de llars</a:t>
            </a:r>
          </a:p>
          <a:p>
            <a:pPr marL="704850" lvl="1" indent="-342900" algn="just">
              <a:buAutoNum type="arabicPeriod"/>
            </a:pPr>
            <a:r>
              <a:rPr lang="ca-ES" sz="1600" dirty="0" smtClean="0">
                <a:solidFill>
                  <a:schemeClr val="tx1"/>
                </a:solidFill>
              </a:rPr>
              <a:t>Llars amb una família: parella casada o que conviu (amb/sense fills), o pare o mare amb fills. </a:t>
            </a:r>
          </a:p>
          <a:p>
            <a:pPr marL="704850" lvl="1" indent="-342900" algn="just">
              <a:buAutoNum type="arabicPeriod"/>
            </a:pPr>
            <a:r>
              <a:rPr lang="ca-ES" sz="1600" dirty="0" smtClean="0">
                <a:solidFill>
                  <a:schemeClr val="tx1"/>
                </a:solidFill>
              </a:rPr>
              <a:t>Llars amb dues o més famílies: principalment a regions de Polònia o Eslovàquia. </a:t>
            </a:r>
          </a:p>
          <a:p>
            <a:pPr marL="704850" lvl="1" indent="-342900" algn="just">
              <a:buAutoNum type="arabicPeriod"/>
            </a:pPr>
            <a:r>
              <a:rPr lang="ca-ES" sz="1600" dirty="0" smtClean="0">
                <a:solidFill>
                  <a:schemeClr val="tx1"/>
                </a:solidFill>
              </a:rPr>
              <a:t>Llars amb moltes persones (no relacionades): principalment a àrees urbanes del Regne Unit. </a:t>
            </a:r>
          </a:p>
          <a:p>
            <a:pPr marL="704850" lvl="1" indent="-342900" algn="just">
              <a:buAutoNum type="arabicPeriod"/>
            </a:pPr>
            <a:endParaRPr lang="ca-ES" sz="1600" dirty="0" smtClean="0">
              <a:solidFill>
                <a:schemeClr val="tx1"/>
              </a:solidFill>
            </a:endParaRP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52</a:t>
            </a:fld>
            <a:endParaRPr lang="ca-ES"/>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Famílies</a:t>
            </a:r>
          </a:p>
          <a:p>
            <a:pPr marL="361950" lvl="1" indent="0" algn="just">
              <a:buNone/>
            </a:pPr>
            <a:r>
              <a:rPr lang="ca-ES" sz="1600" dirty="0" smtClean="0">
                <a:solidFill>
                  <a:schemeClr val="tx1"/>
                </a:solidFill>
              </a:rPr>
              <a:t>Canvis considerables en la composició de les llars. </a:t>
            </a:r>
          </a:p>
          <a:p>
            <a:pPr marL="361950" lvl="1" indent="0" algn="just">
              <a:buNone/>
            </a:pPr>
            <a:r>
              <a:rPr lang="ca-ES" sz="1600" dirty="0" smtClean="0">
                <a:solidFill>
                  <a:schemeClr val="tx1"/>
                </a:solidFill>
              </a:rPr>
              <a:t>L’edat mitjana a la que les persones es casen ha augmentat. També ho ha fet la proporció de persones joves que inicien la seva vida adulta vivint soles o compartint pis, més que no pas deixen la llar familiar quan estan preparats per casar-se.</a:t>
            </a:r>
          </a:p>
          <a:p>
            <a:pPr marL="361950" lvl="1" indent="0" algn="just">
              <a:buNone/>
            </a:pPr>
            <a:endParaRPr lang="ca-ES" sz="1600" dirty="0" smtClean="0">
              <a:solidFill>
                <a:schemeClr val="tx1"/>
              </a:solidFill>
            </a:endParaRPr>
          </a:p>
          <a:p>
            <a:pPr marL="361950" lvl="1" indent="0" algn="just">
              <a:buNone/>
            </a:pPr>
            <a:r>
              <a:rPr lang="ca-ES" sz="1600" dirty="0" smtClean="0">
                <a:solidFill>
                  <a:schemeClr val="tx1"/>
                </a:solidFill>
              </a:rPr>
              <a:t>Matrimonis</a:t>
            </a:r>
          </a:p>
          <a:p>
            <a:pPr marL="361950" lvl="1" indent="0" algn="just">
              <a:buNone/>
            </a:pPr>
            <a:r>
              <a:rPr lang="ca-ES" sz="1600" dirty="0" smtClean="0">
                <a:solidFill>
                  <a:schemeClr val="tx1"/>
                </a:solidFill>
              </a:rPr>
              <a:t>Hi ha 2.1 milions de matrimonis (2011), mentre que abans (1064) era 3.4. </a:t>
            </a:r>
          </a:p>
          <a:p>
            <a:pPr marL="361950" lvl="1" indent="0" algn="just">
              <a:buNone/>
            </a:pPr>
            <a:r>
              <a:rPr lang="ca-ES" sz="1600" dirty="0" smtClean="0">
                <a:solidFill>
                  <a:schemeClr val="tx1"/>
                </a:solidFill>
              </a:rPr>
              <a:t>La taxa bruta de matrimonis (és a dir nre. de celebracions en un any/població total) ha passat de 7.9 a 4.2.</a:t>
            </a:r>
          </a:p>
          <a:p>
            <a:pPr marL="361950" lvl="1" indent="0" algn="just">
              <a:buNone/>
            </a:pPr>
            <a:r>
              <a:rPr lang="ca-ES" sz="1600" dirty="0" smtClean="0">
                <a:solidFill>
                  <a:schemeClr val="tx1"/>
                </a:solidFill>
              </a:rPr>
              <a:t>L’increment del nombre de persones que posposen el matrimoni fins els 30 es deu a: a) adults considerant el viure junts com una prova abans del matrimoni, b) d’altres es casen quan decideixen començar una família.</a:t>
            </a:r>
          </a:p>
          <a:p>
            <a:pPr marL="361950" lvl="1" indent="0" algn="just">
              <a:buNone/>
            </a:pPr>
            <a:r>
              <a:rPr lang="ca-ES" sz="1600" dirty="0" smtClean="0">
                <a:solidFill>
                  <a:schemeClr val="tx1"/>
                </a:solidFill>
              </a:rPr>
              <a:t> Mitjana per homes, extrems (2012): Polònia (28.7) i Suècia (35.9).</a:t>
            </a:r>
          </a:p>
          <a:p>
            <a:pPr marL="361950" lvl="1" indent="0" algn="just">
              <a:buNone/>
            </a:pPr>
            <a:r>
              <a:rPr lang="ca-ES" sz="1600" dirty="0" smtClean="0">
                <a:solidFill>
                  <a:schemeClr val="tx1"/>
                </a:solidFill>
              </a:rPr>
              <a:t>Mitjana per dones, màxim: 33.3 (Suècia). </a:t>
            </a:r>
          </a:p>
          <a:p>
            <a:pPr marL="361950" lvl="1" indent="0" algn="just">
              <a:buNone/>
            </a:pPr>
            <a:r>
              <a:rPr lang="ca-ES" sz="1600" dirty="0" smtClean="0">
                <a:solidFill>
                  <a:schemeClr val="tx1"/>
                </a:solidFill>
              </a:rPr>
              <a:t>La mitjana de les diferencies d’edat entre gèneres era de 2-4 anys.</a:t>
            </a: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53</a:t>
            </a:fld>
            <a:endParaRPr lang="ca-E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r>
              <a:rPr lang="ca-ES" sz="1600" dirty="0" smtClean="0">
                <a:solidFill>
                  <a:schemeClr val="tx1"/>
                </a:solidFill>
              </a:rPr>
              <a:t>El 71.2% de les famílies en la EU-28 (2011) es composaven de parelles casades. </a:t>
            </a: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54</a:t>
            </a:fld>
            <a:endParaRPr lang="ca-ES"/>
          </a:p>
        </p:txBody>
      </p:sp>
      <p:pic>
        <p:nvPicPr>
          <p:cNvPr id="1026" name="Picture 2"/>
          <p:cNvPicPr>
            <a:picLocks noChangeAspect="1" noChangeArrowheads="1"/>
          </p:cNvPicPr>
          <p:nvPr/>
        </p:nvPicPr>
        <p:blipFill>
          <a:blip r:embed="rId2" cstate="print"/>
          <a:srcRect l="16045" t="19574" r="21038" b="6250"/>
          <a:stretch>
            <a:fillRect/>
          </a:stretch>
        </p:blipFill>
        <p:spPr bwMode="auto">
          <a:xfrm>
            <a:off x="2143108" y="2031772"/>
            <a:ext cx="4189500" cy="4788000"/>
          </a:xfrm>
          <a:prstGeom prst="rect">
            <a:avLst/>
          </a:prstGeom>
          <a:noFill/>
          <a:ln w="9525">
            <a:noFill/>
            <a:miter lim="800000"/>
            <a:headEnd/>
            <a:tailEnd/>
          </a:ln>
          <a:effec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r>
              <a:rPr lang="ca-ES" sz="1600" dirty="0" smtClean="0">
                <a:solidFill>
                  <a:schemeClr val="tx1"/>
                </a:solidFill>
              </a:rPr>
              <a:t>Divorcis: el divorci ha estat legal en els 28 països de la UE des de 2011 (Malta). Les taxes són baixes en aquells països fortament adherits a valors religiosos (catòlics i ortodoxos) i tradicionals. </a:t>
            </a: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55</a:t>
            </a:fld>
            <a:endParaRPr lang="ca-ES"/>
          </a:p>
        </p:txBody>
      </p:sp>
      <p:pic>
        <p:nvPicPr>
          <p:cNvPr id="2050" name="Picture 2"/>
          <p:cNvPicPr>
            <a:picLocks noChangeAspect="1" noChangeArrowheads="1"/>
          </p:cNvPicPr>
          <p:nvPr/>
        </p:nvPicPr>
        <p:blipFill>
          <a:blip r:embed="rId2" cstate="print"/>
          <a:srcRect l="13518" t="45330" r="14366" b="19643"/>
          <a:stretch>
            <a:fillRect/>
          </a:stretch>
        </p:blipFill>
        <p:spPr bwMode="auto">
          <a:xfrm>
            <a:off x="1500166" y="3143248"/>
            <a:ext cx="6072230" cy="2428892"/>
          </a:xfrm>
          <a:prstGeom prst="rect">
            <a:avLst/>
          </a:prstGeom>
          <a:noFill/>
          <a:ln w="9525">
            <a:noFill/>
            <a:miter lim="800000"/>
            <a:headEnd/>
            <a:tailEnd/>
          </a:ln>
          <a:effec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56</a:t>
            </a:fld>
            <a:endParaRPr lang="ca-ES"/>
          </a:p>
        </p:txBody>
      </p:sp>
      <p:pic>
        <p:nvPicPr>
          <p:cNvPr id="3074" name="Picture 2"/>
          <p:cNvPicPr>
            <a:picLocks noChangeAspect="1" noChangeArrowheads="1"/>
          </p:cNvPicPr>
          <p:nvPr/>
        </p:nvPicPr>
        <p:blipFill>
          <a:blip r:embed="rId2" cstate="print"/>
          <a:srcRect l="11821" t="19574" r="16063" b="61882"/>
          <a:stretch>
            <a:fillRect/>
          </a:stretch>
        </p:blipFill>
        <p:spPr bwMode="auto">
          <a:xfrm>
            <a:off x="1500166" y="1857364"/>
            <a:ext cx="6072230" cy="1285884"/>
          </a:xfrm>
          <a:prstGeom prst="rect">
            <a:avLst/>
          </a:prstGeom>
          <a:noFill/>
          <a:ln w="9525">
            <a:noFill/>
            <a:miter lim="800000"/>
            <a:headEnd/>
            <a:tailEnd/>
          </a:ln>
          <a:effectLst/>
        </p:spPr>
      </p:pic>
      <p:pic>
        <p:nvPicPr>
          <p:cNvPr id="7" name="Picture 2"/>
          <p:cNvPicPr>
            <a:picLocks noGrp="1" noChangeAspect="1" noChangeArrowheads="1"/>
          </p:cNvPicPr>
          <p:nvPr>
            <p:ph idx="1"/>
          </p:nvPr>
        </p:nvPicPr>
        <p:blipFill>
          <a:blip r:embed="rId2" cstate="print"/>
          <a:srcRect l="11821" t="61813" r="16063" b="36126"/>
          <a:stretch>
            <a:fillRect/>
          </a:stretch>
        </p:blipFill>
        <p:spPr bwMode="auto">
          <a:xfrm>
            <a:off x="1500166" y="3143248"/>
            <a:ext cx="6072239" cy="142893"/>
          </a:xfrm>
          <a:prstGeom prst="rect">
            <a:avLst/>
          </a:prstGeom>
          <a:noFill/>
          <a:ln w="9525">
            <a:noFill/>
            <a:miter lim="800000"/>
            <a:headEnd/>
            <a:tailEnd/>
          </a:ln>
          <a:effectLst/>
        </p:spPr>
      </p:pic>
      <p:sp>
        <p:nvSpPr>
          <p:cNvPr id="8" name="7 CuadroTexto"/>
          <p:cNvSpPr txBox="1"/>
          <p:nvPr/>
        </p:nvSpPr>
        <p:spPr>
          <a:xfrm>
            <a:off x="928662" y="3820073"/>
            <a:ext cx="7643866" cy="1323439"/>
          </a:xfrm>
          <a:prstGeom prst="rect">
            <a:avLst/>
          </a:prstGeom>
          <a:noFill/>
        </p:spPr>
        <p:txBody>
          <a:bodyPr wrap="square" rtlCol="0">
            <a:spAutoFit/>
          </a:bodyPr>
          <a:lstStyle/>
          <a:p>
            <a:pPr algn="just"/>
            <a:r>
              <a:rPr lang="ca-ES" sz="1600" dirty="0" smtClean="0"/>
              <a:t>Les capitals de cada país tenen una proporció de mares solteres superior a la mitjana nacional. </a:t>
            </a:r>
          </a:p>
          <a:p>
            <a:pPr algn="just"/>
            <a:r>
              <a:rPr lang="ca-ES" sz="1600" dirty="0" smtClean="0"/>
              <a:t>També aquestes es caracteritzen per una proporció més elevades de parelles del mateix gènere. Només 11 dels 28 països reconeixen el matrimoni de persones del mateix gènere. </a:t>
            </a:r>
            <a:endParaRPr lang="ca-ES" sz="16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3. Retrat de les llars i estructures familiars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Nens</a:t>
            </a:r>
          </a:p>
          <a:p>
            <a:pPr marL="361950" lvl="1" indent="0" algn="just">
              <a:buNone/>
            </a:pPr>
            <a:r>
              <a:rPr lang="ca-ES" sz="1600" dirty="0" smtClean="0">
                <a:solidFill>
                  <a:schemeClr val="tx1"/>
                </a:solidFill>
              </a:rPr>
              <a:t>Encara que la proporció de nens nascuts fora del matrimoni augmenta de manera continua, el matrimoni segueix sent la forma més comuna d’unitat familiar per criar nens. 55.8% de les parelles casades (EU-28, 2011) tenien nens que vivien a casa (independentment de l’edat), des de 46.5 a Finlàndia fins al 74.4% a Eslovènia. </a:t>
            </a:r>
          </a:p>
          <a:p>
            <a:pPr marL="361950" lvl="1" indent="0" algn="just">
              <a:buNone/>
            </a:pPr>
            <a:r>
              <a:rPr lang="ca-ES" sz="1600" dirty="0" smtClean="0">
                <a:solidFill>
                  <a:schemeClr val="tx1"/>
                </a:solidFill>
              </a:rPr>
              <a:t>Un 46.4% de les parelles en unió consensual tenia fills a casa. </a:t>
            </a:r>
          </a:p>
          <a:p>
            <a:pPr marL="361950" lvl="1" indent="0" algn="just">
              <a:buNone/>
            </a:pPr>
            <a:endParaRPr lang="ca-ES" sz="1600" dirty="0" smtClean="0">
              <a:solidFill>
                <a:schemeClr val="tx1"/>
              </a:solidFill>
            </a:endParaRPr>
          </a:p>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57</a:t>
            </a:fld>
            <a:endParaRPr lang="ca-ES"/>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3" name="2 Marcador de contenido"/>
          <p:cNvSpPr>
            <a:spLocks noGrp="1"/>
          </p:cNvSpPr>
          <p:nvPr>
            <p:ph idx="1"/>
          </p:nvPr>
        </p:nvSpPr>
        <p:spPr>
          <a:xfrm>
            <a:off x="457200" y="1714488"/>
            <a:ext cx="8229600" cy="4860048"/>
          </a:xfrm>
        </p:spPr>
        <p:txBody>
          <a:bodyPr>
            <a:normAutofit fontScale="92500" lnSpcReduction="10000"/>
          </a:bodyPr>
          <a:lstStyle/>
          <a:p>
            <a:pPr marL="361950" lvl="1" indent="0" algn="just">
              <a:buNone/>
            </a:pPr>
            <a:r>
              <a:rPr lang="ca-ES" sz="1600" dirty="0" smtClean="0">
                <a:solidFill>
                  <a:schemeClr val="tx1"/>
                </a:solidFill>
              </a:rPr>
              <a:t>Molta gent passa a casa seva una part important del seu temps. Comprar-ne una sol ser la compra més cara que un fa a la seva vida. Les cases duran molt temps i requereixen una inversió financera i material llarga per construir i mantindre. Molts propietaris tenen gran part de la seva riquesa en maons. </a:t>
            </a:r>
          </a:p>
          <a:p>
            <a:pPr marL="361950" lvl="1" indent="0" algn="just">
              <a:buNone/>
            </a:pPr>
            <a:r>
              <a:rPr lang="ca-ES" sz="1600" dirty="0" smtClean="0">
                <a:solidFill>
                  <a:schemeClr val="tx1"/>
                </a:solidFill>
              </a:rPr>
              <a:t>Des d’una perspectiva macroeconòmica , fluctuacions econòmiques en el mercat immobiliari ha tingut en el passat conseqüències importants. Canvis demogràfics influeixen en aquest mercat.</a:t>
            </a:r>
          </a:p>
          <a:p>
            <a:pPr marL="361950" lvl="1" indent="0" algn="just">
              <a:buNone/>
            </a:pPr>
            <a:endParaRPr lang="ca-ES" sz="1600" dirty="0" smtClean="0">
              <a:solidFill>
                <a:schemeClr val="tx1"/>
              </a:solidFill>
            </a:endParaRPr>
          </a:p>
          <a:p>
            <a:pPr marL="361950" lvl="1" indent="0" algn="just">
              <a:buFontTx/>
              <a:buChar char="-"/>
            </a:pPr>
            <a:r>
              <a:rPr lang="ca-ES" sz="1600" dirty="0" smtClean="0">
                <a:solidFill>
                  <a:schemeClr val="tx1"/>
                </a:solidFill>
              </a:rPr>
              <a:t> Edat dels habitatges</a:t>
            </a: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FontTx/>
              <a:buChar char="-"/>
            </a:pPr>
            <a:endParaRPr lang="ca-ES" sz="1600" dirty="0" smtClean="0">
              <a:solidFill>
                <a:schemeClr val="tx1"/>
              </a:solidFill>
            </a:endParaRPr>
          </a:p>
          <a:p>
            <a:pPr marL="361950" lvl="1" indent="0" algn="just">
              <a:buNone/>
            </a:pPr>
            <a:r>
              <a:rPr lang="ca-ES" sz="1600" dirty="0" smtClean="0">
                <a:solidFill>
                  <a:schemeClr val="tx1"/>
                </a:solidFill>
              </a:rPr>
              <a:t>Més de la meitat dels habitatges de Bulgària, Itàlia, Romania i Eslovàquia es van construir durant el període de 1946 a 1980. </a:t>
            </a:r>
          </a:p>
          <a:p>
            <a:pPr marL="361950" lvl="1" indent="0" algn="just">
              <a:buNone/>
            </a:pPr>
            <a:r>
              <a:rPr lang="ca-ES" sz="1600" dirty="0" smtClean="0">
                <a:solidFill>
                  <a:schemeClr val="tx1"/>
                </a:solidFill>
              </a:rPr>
              <a:t>Després del 2000, hi va haver una expansió ràpida en el nombre d’habitatges a Irlanda, Grècia, Espanya, Polònia i Portugal.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58</a:t>
            </a:fld>
            <a:endParaRPr lang="ca-ES"/>
          </a:p>
        </p:txBody>
      </p:sp>
      <p:pic>
        <p:nvPicPr>
          <p:cNvPr id="4098" name="Picture 2"/>
          <p:cNvPicPr>
            <a:picLocks noChangeAspect="1" noChangeArrowheads="1"/>
          </p:cNvPicPr>
          <p:nvPr/>
        </p:nvPicPr>
        <p:blipFill>
          <a:blip r:embed="rId2" cstate="print"/>
          <a:srcRect l="27452" t="18544" r="26976" b="59821"/>
          <a:stretch>
            <a:fillRect/>
          </a:stretch>
        </p:blipFill>
        <p:spPr bwMode="auto">
          <a:xfrm>
            <a:off x="1214414" y="3714752"/>
            <a:ext cx="5929354" cy="1500198"/>
          </a:xfrm>
          <a:prstGeom prst="rect">
            <a:avLst/>
          </a:prstGeom>
          <a:noFill/>
          <a:ln w="9525">
            <a:noFill/>
            <a:miter lim="800000"/>
            <a:headEnd/>
            <a:tailEnd/>
          </a:ln>
          <a:effectLst/>
        </p:spPr>
      </p:pic>
      <p:pic>
        <p:nvPicPr>
          <p:cNvPr id="6" name="Picture 2"/>
          <p:cNvPicPr>
            <a:picLocks noChangeAspect="1" noChangeArrowheads="1"/>
          </p:cNvPicPr>
          <p:nvPr/>
        </p:nvPicPr>
        <p:blipFill>
          <a:blip r:embed="rId2" cstate="print"/>
          <a:srcRect l="27452" t="63874" r="26976" b="33035"/>
          <a:stretch>
            <a:fillRect/>
          </a:stretch>
        </p:blipFill>
        <p:spPr bwMode="auto">
          <a:xfrm>
            <a:off x="1214414" y="5143512"/>
            <a:ext cx="5929354" cy="214314"/>
          </a:xfrm>
          <a:prstGeom prst="rect">
            <a:avLst/>
          </a:prstGeom>
          <a:noFill/>
          <a:ln w="9525">
            <a:noFill/>
            <a:miter lim="800000"/>
            <a:headEnd/>
            <a:tailEnd/>
          </a:ln>
          <a:effectLst/>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59</a:t>
            </a:fld>
            <a:endParaRPr lang="ca-ES"/>
          </a:p>
        </p:txBody>
      </p:sp>
      <p:pic>
        <p:nvPicPr>
          <p:cNvPr id="5122" name="Picture 2"/>
          <p:cNvPicPr>
            <a:picLocks noChangeAspect="1" noChangeArrowheads="1"/>
          </p:cNvPicPr>
          <p:nvPr/>
        </p:nvPicPr>
        <p:blipFill>
          <a:blip r:embed="rId2" cstate="print"/>
          <a:srcRect l="31296" t="22665" r="34114" b="2129"/>
          <a:stretch>
            <a:fillRect/>
          </a:stretch>
        </p:blipFill>
        <p:spPr bwMode="auto">
          <a:xfrm>
            <a:off x="2285984" y="1500174"/>
            <a:ext cx="4500594" cy="5214974"/>
          </a:xfrm>
          <a:prstGeom prst="rect">
            <a:avLst/>
          </a:prstGeom>
          <a:noFill/>
          <a:ln w="9525">
            <a:noFill/>
            <a:miter lim="800000"/>
            <a:headEnd/>
            <a:tailEnd/>
          </a:ln>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La Comissió Europea destaca la necessitat d’actuar (davant dels canvis demogràfics):</a:t>
            </a:r>
          </a:p>
          <a:p>
            <a:pPr marL="95250" indent="14288" algn="just">
              <a:buAutoNum type="alphaLcParenR"/>
            </a:pPr>
            <a:r>
              <a:rPr lang="ca-ES" sz="1600" dirty="0" smtClean="0"/>
              <a:t> Donar suport a la recuperació demogràfica facilitant millors condicions per a les famílies i millorant la conciliació de la vida laboral i familiar;</a:t>
            </a:r>
          </a:p>
          <a:p>
            <a:pPr marL="95250" indent="14288" algn="just">
              <a:buAutoNum type="alphaLcParenR"/>
            </a:pPr>
            <a:r>
              <a:rPr lang="ca-ES" sz="1600" dirty="0" smtClean="0"/>
              <a:t> Impulsar l’ocupació – més feina i vides laborals més llargues i de major qualitat;</a:t>
            </a:r>
          </a:p>
          <a:p>
            <a:pPr marL="95250" indent="14288" algn="just">
              <a:buAutoNum type="alphaLcParenR"/>
            </a:pPr>
            <a:r>
              <a:rPr lang="ca-ES" sz="1600" dirty="0" smtClean="0"/>
              <a:t> Millorar la productivitat i l’economia invertint en educació i recerca, rebent i integrant als immigrants a Europa;</a:t>
            </a:r>
          </a:p>
          <a:p>
            <a:pPr marL="95250" indent="14288" algn="just">
              <a:buAutoNum type="alphaLcParenR"/>
            </a:pPr>
            <a:r>
              <a:rPr lang="ca-ES" sz="1600" dirty="0" smtClean="0"/>
              <a:t> Assegurant la viabilitat de les finances públiques per garantir pensions,  i serveis socials i de salut adequats.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a:t>
            </a:fld>
            <a:endParaRPr lang="ca-ES"/>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FontTx/>
              <a:buChar char="-"/>
            </a:pPr>
            <a:r>
              <a:rPr lang="ca-ES" sz="1600" dirty="0" smtClean="0">
                <a:solidFill>
                  <a:schemeClr val="tx1"/>
                </a:solidFill>
              </a:rPr>
              <a:t> Dimensió</a:t>
            </a:r>
          </a:p>
          <a:p>
            <a:pPr marL="361950" lvl="1" indent="0" algn="just">
              <a:buNone/>
            </a:pPr>
            <a:r>
              <a:rPr lang="ca-ES" sz="1600" dirty="0" smtClean="0">
                <a:solidFill>
                  <a:schemeClr val="tx1"/>
                </a:solidFill>
              </a:rPr>
              <a:t>França i Estats Units: gran proporció de persones vivint en cases familiars.</a:t>
            </a:r>
          </a:p>
          <a:p>
            <a:pPr marL="361950" lvl="1" indent="0" algn="just">
              <a:buNone/>
            </a:pPr>
            <a:r>
              <a:rPr lang="ca-ES" sz="1600" dirty="0" smtClean="0">
                <a:solidFill>
                  <a:schemeClr val="tx1"/>
                </a:solidFill>
              </a:rPr>
              <a:t>Alemanya i Itàlia: viuen en pisos. </a:t>
            </a:r>
          </a:p>
          <a:p>
            <a:pPr marL="361950" lvl="1" indent="0" algn="just">
              <a:buNone/>
            </a:pPr>
            <a:endParaRPr lang="ca-ES" sz="1600" dirty="0" smtClean="0">
              <a:solidFill>
                <a:schemeClr val="tx1"/>
              </a:solidFill>
            </a:endParaRPr>
          </a:p>
          <a:p>
            <a:pPr marL="361950" lvl="1" indent="0" algn="just">
              <a:buNone/>
            </a:pPr>
            <a:r>
              <a:rPr lang="ca-ES" sz="1600" dirty="0" smtClean="0">
                <a:solidFill>
                  <a:schemeClr val="tx1"/>
                </a:solidFill>
              </a:rPr>
              <a:t>Els habitatges a zones rurals són de 103.8 m2 de mitjana (2012, EU-28), 5 més que a pobles i zones perifèriques, i 14.3 més que a les ciutats.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60</a:t>
            </a:fld>
            <a:endParaRPr lang="ca-ES"/>
          </a:p>
        </p:txBody>
      </p:sp>
      <p:pic>
        <p:nvPicPr>
          <p:cNvPr id="6146" name="Picture 2"/>
          <p:cNvPicPr>
            <a:picLocks noChangeAspect="1" noChangeArrowheads="1"/>
          </p:cNvPicPr>
          <p:nvPr/>
        </p:nvPicPr>
        <p:blipFill>
          <a:blip r:embed="rId2" cstate="print"/>
          <a:srcRect l="19766" t="20604" r="23133" b="9340"/>
          <a:stretch>
            <a:fillRect/>
          </a:stretch>
        </p:blipFill>
        <p:spPr bwMode="auto">
          <a:xfrm>
            <a:off x="2151548" y="3429000"/>
            <a:ext cx="5135096" cy="3357562"/>
          </a:xfrm>
          <a:prstGeom prst="rect">
            <a:avLst/>
          </a:prstGeom>
          <a:noFill/>
          <a:ln w="9525">
            <a:noFill/>
            <a:miter lim="800000"/>
            <a:headEnd/>
            <a:tailEnd/>
          </a:ln>
          <a:effectLst/>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3" name="2 Marcador de contenido"/>
          <p:cNvSpPr>
            <a:spLocks noGrp="1"/>
          </p:cNvSpPr>
          <p:nvPr>
            <p:ph idx="1"/>
          </p:nvPr>
        </p:nvSpPr>
        <p:spPr>
          <a:xfrm>
            <a:off x="457200" y="1714488"/>
            <a:ext cx="8229600" cy="4860048"/>
          </a:xfrm>
        </p:spPr>
        <p:txBody>
          <a:bodyPr>
            <a:normAutofit/>
          </a:bodyPr>
          <a:lstStyle/>
          <a:p>
            <a:pPr marL="361950" lvl="1" indent="0" algn="just">
              <a:buNone/>
            </a:pPr>
            <a:endParaRPr lang="ca-ES" sz="1600" dirty="0" smtClean="0">
              <a:solidFill>
                <a:schemeClr val="tx1"/>
              </a:solidFill>
            </a:endParaRP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61</a:t>
            </a:fld>
            <a:endParaRPr lang="ca-ES"/>
          </a:p>
        </p:txBody>
      </p:sp>
      <p:pic>
        <p:nvPicPr>
          <p:cNvPr id="7170" name="Picture 2"/>
          <p:cNvPicPr>
            <a:picLocks noChangeAspect="1" noChangeArrowheads="1"/>
          </p:cNvPicPr>
          <p:nvPr/>
        </p:nvPicPr>
        <p:blipFill>
          <a:blip r:embed="rId2" cstate="print"/>
          <a:srcRect l="26354" t="22665" r="26976" b="6250"/>
          <a:stretch>
            <a:fillRect/>
          </a:stretch>
        </p:blipFill>
        <p:spPr bwMode="auto">
          <a:xfrm>
            <a:off x="1571604" y="1571612"/>
            <a:ext cx="6072230" cy="4929222"/>
          </a:xfrm>
          <a:prstGeom prst="rect">
            <a:avLst/>
          </a:prstGeom>
          <a:noFill/>
          <a:ln w="9525">
            <a:noFill/>
            <a:miter lim="800000"/>
            <a:headEnd/>
            <a:tailEnd/>
          </a:ln>
          <a:effectLst/>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62</a:t>
            </a:fld>
            <a:endParaRPr lang="ca-ES"/>
          </a:p>
        </p:txBody>
      </p:sp>
      <p:pic>
        <p:nvPicPr>
          <p:cNvPr id="8194" name="Picture 2"/>
          <p:cNvPicPr>
            <a:picLocks noChangeAspect="1" noChangeArrowheads="1"/>
          </p:cNvPicPr>
          <p:nvPr/>
        </p:nvPicPr>
        <p:blipFill>
          <a:blip r:embed="rId2" cstate="print"/>
          <a:srcRect l="27452" t="18544" r="26976" b="66003"/>
          <a:stretch>
            <a:fillRect/>
          </a:stretch>
        </p:blipFill>
        <p:spPr bwMode="auto">
          <a:xfrm>
            <a:off x="1500166" y="1500174"/>
            <a:ext cx="5929354" cy="1071570"/>
          </a:xfrm>
          <a:prstGeom prst="rect">
            <a:avLst/>
          </a:prstGeom>
          <a:noFill/>
          <a:ln w="9525">
            <a:noFill/>
            <a:miter lim="800000"/>
            <a:headEnd/>
            <a:tailEnd/>
          </a:ln>
          <a:effectLst/>
        </p:spPr>
      </p:pic>
      <p:pic>
        <p:nvPicPr>
          <p:cNvPr id="7" name="Picture 2"/>
          <p:cNvPicPr>
            <a:picLocks noGrp="1" noChangeAspect="1" noChangeArrowheads="1"/>
          </p:cNvPicPr>
          <p:nvPr>
            <p:ph idx="1"/>
          </p:nvPr>
        </p:nvPicPr>
        <p:blipFill>
          <a:blip r:embed="rId2" cstate="print"/>
          <a:srcRect l="27452" t="60772" r="26976" b="36126"/>
          <a:stretch>
            <a:fillRect/>
          </a:stretch>
        </p:blipFill>
        <p:spPr bwMode="auto">
          <a:xfrm>
            <a:off x="1500079" y="2570955"/>
            <a:ext cx="5929441" cy="215103"/>
          </a:xfrm>
          <a:prstGeom prst="rect">
            <a:avLst/>
          </a:prstGeom>
          <a:noFill/>
          <a:ln w="9525">
            <a:noFill/>
            <a:miter lim="800000"/>
            <a:headEnd/>
            <a:tailEnd/>
          </a:ln>
          <a:effectLst/>
        </p:spPr>
      </p:pic>
      <p:pic>
        <p:nvPicPr>
          <p:cNvPr id="8195" name="Picture 3"/>
          <p:cNvPicPr>
            <a:picLocks noChangeAspect="1" noChangeArrowheads="1"/>
          </p:cNvPicPr>
          <p:nvPr/>
        </p:nvPicPr>
        <p:blipFill>
          <a:blip r:embed="rId3" cstate="print"/>
          <a:srcRect l="44509" t="88118" r="28038" b="9821"/>
          <a:stretch>
            <a:fillRect/>
          </a:stretch>
        </p:blipFill>
        <p:spPr bwMode="auto">
          <a:xfrm>
            <a:off x="3857620" y="3000372"/>
            <a:ext cx="3571900" cy="142876"/>
          </a:xfrm>
          <a:prstGeom prst="rect">
            <a:avLst/>
          </a:prstGeom>
          <a:noFill/>
          <a:ln w="9525">
            <a:noFill/>
            <a:miter lim="800000"/>
            <a:headEnd/>
            <a:tailEnd/>
          </a:ln>
          <a:effectLst/>
        </p:spPr>
      </p:pic>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63</a:t>
            </a:fld>
            <a:endParaRPr lang="ca-ES"/>
          </a:p>
        </p:txBody>
      </p:sp>
      <p:sp>
        <p:nvSpPr>
          <p:cNvPr id="9" name="8 Marcador de contenido"/>
          <p:cNvSpPr>
            <a:spLocks noGrp="1"/>
          </p:cNvSpPr>
          <p:nvPr>
            <p:ph idx="1"/>
          </p:nvPr>
        </p:nvSpPr>
        <p:spPr/>
        <p:txBody>
          <a:bodyPr/>
          <a:lstStyle/>
          <a:p>
            <a:endParaRPr lang="ca-ES"/>
          </a:p>
        </p:txBody>
      </p:sp>
      <p:pic>
        <p:nvPicPr>
          <p:cNvPr id="9218" name="Picture 2"/>
          <p:cNvPicPr>
            <a:picLocks noChangeAspect="1" noChangeArrowheads="1"/>
          </p:cNvPicPr>
          <p:nvPr/>
        </p:nvPicPr>
        <p:blipFill>
          <a:blip r:embed="rId2" cstate="print"/>
          <a:srcRect l="30747" t="21634" r="31918" b="3159"/>
          <a:stretch>
            <a:fillRect/>
          </a:stretch>
        </p:blipFill>
        <p:spPr bwMode="auto">
          <a:xfrm>
            <a:off x="1928794" y="1428736"/>
            <a:ext cx="4857784" cy="5214974"/>
          </a:xfrm>
          <a:prstGeom prst="rect">
            <a:avLst/>
          </a:prstGeom>
          <a:noFill/>
          <a:ln w="9525">
            <a:noFill/>
            <a:miter lim="800000"/>
            <a:headEnd/>
            <a:tailEnd/>
          </a:ln>
          <a:effectLst/>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64</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a:buFontTx/>
              <a:buChar char="-"/>
            </a:pPr>
            <a:r>
              <a:rPr lang="ca-ES" sz="1600" dirty="0" smtClean="0"/>
              <a:t>Propietaris dels habitatges</a:t>
            </a:r>
          </a:p>
          <a:p>
            <a:pPr>
              <a:buNone/>
            </a:pPr>
            <a:r>
              <a:rPr lang="ca-ES" sz="1600" dirty="0" smtClean="0"/>
              <a:t>70% dels habitatges són ocupats pels seus propietaris, 30 % per inquilins. </a:t>
            </a:r>
          </a:p>
          <a:p>
            <a:pPr>
              <a:buNone/>
            </a:pPr>
            <a:r>
              <a:rPr lang="ca-ES" sz="1600" dirty="0" smtClean="0"/>
              <a:t>El 42.8% dels primers no tenien cap hipoteca o préstec similar.</a:t>
            </a:r>
            <a:endParaRPr lang="ca-ES" sz="1600" dirty="0"/>
          </a:p>
        </p:txBody>
      </p:sp>
      <p:pic>
        <p:nvPicPr>
          <p:cNvPr id="10242" name="Picture 2"/>
          <p:cNvPicPr>
            <a:picLocks noChangeAspect="1" noChangeArrowheads="1"/>
          </p:cNvPicPr>
          <p:nvPr/>
        </p:nvPicPr>
        <p:blipFill>
          <a:blip r:embed="rId2" cstate="print"/>
          <a:srcRect l="10076" t="33997" r="11026" b="55701"/>
          <a:stretch>
            <a:fillRect/>
          </a:stretch>
        </p:blipFill>
        <p:spPr bwMode="auto">
          <a:xfrm>
            <a:off x="1571604" y="2714620"/>
            <a:ext cx="5929354" cy="714380"/>
          </a:xfrm>
          <a:prstGeom prst="rect">
            <a:avLst/>
          </a:prstGeom>
          <a:noFill/>
          <a:ln w="9525">
            <a:noFill/>
            <a:miter lim="800000"/>
            <a:headEnd/>
            <a:tailEnd/>
          </a:ln>
          <a:effectLst/>
        </p:spPr>
      </p:pic>
      <p:pic>
        <p:nvPicPr>
          <p:cNvPr id="7" name="Picture 2"/>
          <p:cNvPicPr>
            <a:picLocks noChangeAspect="1" noChangeArrowheads="1"/>
          </p:cNvPicPr>
          <p:nvPr/>
        </p:nvPicPr>
        <p:blipFill>
          <a:blip r:embed="rId2" cstate="print"/>
          <a:srcRect l="10076" t="67994" r="11026" b="28915"/>
          <a:stretch>
            <a:fillRect/>
          </a:stretch>
        </p:blipFill>
        <p:spPr bwMode="auto">
          <a:xfrm>
            <a:off x="1571604" y="3357562"/>
            <a:ext cx="5929354" cy="214314"/>
          </a:xfrm>
          <a:prstGeom prst="rect">
            <a:avLst/>
          </a:prstGeom>
          <a:noFill/>
          <a:ln w="9525">
            <a:noFill/>
            <a:miter lim="800000"/>
            <a:headEnd/>
            <a:tailEnd/>
          </a:ln>
          <a:effectLst/>
        </p:spPr>
      </p:pic>
      <p:pic>
        <p:nvPicPr>
          <p:cNvPr id="10243" name="Picture 3"/>
          <p:cNvPicPr>
            <a:picLocks noChangeAspect="1" noChangeArrowheads="1"/>
          </p:cNvPicPr>
          <p:nvPr/>
        </p:nvPicPr>
        <p:blipFill>
          <a:blip r:embed="rId3" cstate="print"/>
          <a:srcRect l="9125" t="24244" r="11026" b="33517"/>
          <a:stretch>
            <a:fillRect/>
          </a:stretch>
        </p:blipFill>
        <p:spPr bwMode="auto">
          <a:xfrm>
            <a:off x="1571604" y="3786190"/>
            <a:ext cx="6000792" cy="2928958"/>
          </a:xfrm>
          <a:prstGeom prst="rect">
            <a:avLst/>
          </a:prstGeom>
          <a:noFill/>
          <a:ln w="9525">
            <a:noFill/>
            <a:miter lim="800000"/>
            <a:headEnd/>
            <a:tailEnd/>
          </a:ln>
          <a:effectLst/>
        </p:spPr>
      </p:pic>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65</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a:buNone/>
            </a:pPr>
            <a:endParaRPr lang="ca-ES" sz="1600" dirty="0"/>
          </a:p>
        </p:txBody>
      </p:sp>
      <p:pic>
        <p:nvPicPr>
          <p:cNvPr id="11266" name="Picture 2"/>
          <p:cNvPicPr>
            <a:picLocks noChangeAspect="1" noChangeArrowheads="1"/>
          </p:cNvPicPr>
          <p:nvPr/>
        </p:nvPicPr>
        <p:blipFill>
          <a:blip r:embed="rId2" cstate="print"/>
          <a:srcRect l="19581" t="18544" r="19582" b="6250"/>
          <a:stretch>
            <a:fillRect/>
          </a:stretch>
        </p:blipFill>
        <p:spPr bwMode="auto">
          <a:xfrm>
            <a:off x="2285984" y="1643026"/>
            <a:ext cx="4572032" cy="5214974"/>
          </a:xfrm>
          <a:prstGeom prst="rect">
            <a:avLst/>
          </a:prstGeom>
          <a:noFill/>
          <a:ln w="9525">
            <a:noFill/>
            <a:miter lim="800000"/>
            <a:headEnd/>
            <a:tailEnd/>
          </a:ln>
          <a:effectLst/>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66</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a:buFontTx/>
              <a:buChar char="-"/>
            </a:pPr>
            <a:r>
              <a:rPr lang="ca-ES" sz="1600" dirty="0" smtClean="0"/>
              <a:t>Costos i privació</a:t>
            </a:r>
          </a:p>
          <a:p>
            <a:pPr>
              <a:buNone/>
            </a:pPr>
            <a:endParaRPr lang="ca-ES" sz="1600" dirty="0"/>
          </a:p>
        </p:txBody>
      </p:sp>
      <p:pic>
        <p:nvPicPr>
          <p:cNvPr id="12290" name="Picture 2"/>
          <p:cNvPicPr>
            <a:picLocks noChangeAspect="1" noChangeArrowheads="1"/>
          </p:cNvPicPr>
          <p:nvPr/>
        </p:nvPicPr>
        <p:blipFill>
          <a:blip r:embed="rId2" cstate="print"/>
          <a:srcRect l="16730" t="47390" r="20532" b="15522"/>
          <a:stretch>
            <a:fillRect/>
          </a:stretch>
        </p:blipFill>
        <p:spPr bwMode="auto">
          <a:xfrm>
            <a:off x="1071538" y="2143116"/>
            <a:ext cx="6941392" cy="3786214"/>
          </a:xfrm>
          <a:prstGeom prst="rect">
            <a:avLst/>
          </a:prstGeom>
          <a:noFill/>
          <a:ln w="9525">
            <a:noFill/>
            <a:miter lim="800000"/>
            <a:headEnd/>
            <a:tailEnd/>
          </a:ln>
          <a:effectLst/>
        </p:spPr>
      </p:pic>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67</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En aquest context, privació </a:t>
            </a:r>
            <a:r>
              <a:rPr lang="ca-ES" sz="1600" i="1" dirty="0" smtClean="0"/>
              <a:t>(</a:t>
            </a:r>
            <a:r>
              <a:rPr lang="ca-ES" sz="1600" i="1" dirty="0" err="1" smtClean="0"/>
              <a:t>housing</a:t>
            </a:r>
            <a:r>
              <a:rPr lang="ca-ES" sz="1600" i="1" dirty="0" smtClean="0"/>
              <a:t> </a:t>
            </a:r>
            <a:r>
              <a:rPr lang="ca-ES" sz="1600" i="1" dirty="0" err="1" smtClean="0"/>
              <a:t>deprivation</a:t>
            </a:r>
            <a:r>
              <a:rPr lang="ca-ES" sz="1600" i="1" dirty="0" smtClean="0"/>
              <a:t>)</a:t>
            </a:r>
            <a:r>
              <a:rPr lang="ca-ES" sz="1600" dirty="0" smtClean="0"/>
              <a:t> és un indicador de pobresa que indica la proporció de la població vivint en habitatges amb sostres amb goteres, sense banyera/dutxa, sense lavabo a l’interior, o molt foscos. </a:t>
            </a:r>
          </a:p>
          <a:p>
            <a:pPr marL="95250" indent="14288" algn="just">
              <a:buNone/>
            </a:pPr>
            <a:endParaRPr lang="ca-ES" sz="1600" dirty="0" smtClean="0"/>
          </a:p>
          <a:p>
            <a:pPr marL="95250" indent="14288" algn="just">
              <a:buNone/>
            </a:pPr>
            <a:r>
              <a:rPr lang="ca-ES" sz="1600" dirty="0" smtClean="0"/>
              <a:t>Els habitatges abarrotats són aquells que no tenen un nombre mínim d’habitacions: una per parella, una per persona de 18 o més anys, una per persona del mateix gènere entre 12 i 17, una per persona entre 12 i 17 no inclosa en el cas anterior, una per parell de nens de menys de 12. </a:t>
            </a:r>
          </a:p>
          <a:p>
            <a:pPr marL="95250" indent="14288" algn="just">
              <a:buNone/>
            </a:pPr>
            <a:endParaRPr lang="ca-ES" sz="1600" dirty="0" smtClean="0"/>
          </a:p>
          <a:p>
            <a:pPr marL="95250" indent="14288" algn="just">
              <a:buNone/>
            </a:pPr>
            <a:r>
              <a:rPr lang="ca-ES" sz="1600" dirty="0" smtClean="0"/>
              <a:t>La privació severa es calcula com el percentatge de la població que viu en habitatges abarrotats.  </a:t>
            </a:r>
          </a:p>
          <a:p>
            <a:pPr algn="just">
              <a:buNone/>
            </a:pPr>
            <a:endParaRPr lang="ca-ES" sz="1600" dirty="0" smtClean="0"/>
          </a:p>
          <a:p>
            <a:pPr algn="just">
              <a:buNone/>
            </a:pPr>
            <a:endParaRPr lang="ca-ES" sz="1600" dirty="0" smtClean="0"/>
          </a:p>
          <a:p>
            <a:pPr>
              <a:buNone/>
            </a:pPr>
            <a:endParaRPr lang="ca-ES" sz="16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68</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None/>
            </a:pPr>
            <a:endParaRPr lang="ca-ES" sz="1600" dirty="0" smtClean="0"/>
          </a:p>
          <a:p>
            <a:pPr>
              <a:buFontTx/>
              <a:buChar char="-"/>
            </a:pPr>
            <a:r>
              <a:rPr lang="ca-ES" sz="1600" dirty="0" smtClean="0"/>
              <a:t>Insatisfacció</a:t>
            </a:r>
          </a:p>
          <a:p>
            <a:pPr>
              <a:buFontTx/>
              <a:buChar char="-"/>
            </a:pPr>
            <a:endParaRPr lang="ca-ES" sz="1600" dirty="0"/>
          </a:p>
        </p:txBody>
      </p:sp>
      <p:pic>
        <p:nvPicPr>
          <p:cNvPr id="13314" name="Picture 2"/>
          <p:cNvPicPr>
            <a:picLocks noChangeAspect="1" noChangeArrowheads="1"/>
          </p:cNvPicPr>
          <p:nvPr/>
        </p:nvPicPr>
        <p:blipFill>
          <a:blip r:embed="rId2" cstate="print"/>
          <a:srcRect l="16730" t="30906" r="21483" b="40247"/>
          <a:stretch>
            <a:fillRect/>
          </a:stretch>
        </p:blipFill>
        <p:spPr bwMode="auto">
          <a:xfrm>
            <a:off x="1285852" y="1643050"/>
            <a:ext cx="6215106" cy="2677277"/>
          </a:xfrm>
          <a:prstGeom prst="rect">
            <a:avLst/>
          </a:prstGeom>
          <a:noFill/>
          <a:ln w="9525">
            <a:noFill/>
            <a:miter lim="800000"/>
            <a:headEnd/>
            <a:tailEnd/>
          </a:ln>
          <a:effectLst/>
        </p:spPr>
      </p:pic>
      <p:pic>
        <p:nvPicPr>
          <p:cNvPr id="13316" name="Picture 4"/>
          <p:cNvPicPr>
            <a:picLocks noChangeAspect="1" noChangeArrowheads="1"/>
          </p:cNvPicPr>
          <p:nvPr/>
        </p:nvPicPr>
        <p:blipFill>
          <a:blip r:embed="rId3" cstate="print"/>
          <a:srcRect l="18631" t="34547" r="52852" b="35577"/>
          <a:stretch>
            <a:fillRect/>
          </a:stretch>
        </p:blipFill>
        <p:spPr bwMode="auto">
          <a:xfrm>
            <a:off x="2285984" y="4786298"/>
            <a:ext cx="2143140" cy="2071702"/>
          </a:xfrm>
          <a:prstGeom prst="rect">
            <a:avLst/>
          </a:prstGeom>
          <a:noFill/>
          <a:ln w="9525">
            <a:noFill/>
            <a:miter lim="800000"/>
            <a:headEnd/>
            <a:tailEnd/>
          </a:ln>
          <a:effectLst/>
        </p:spPr>
      </p:pic>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4. Condicions i característiques de les cases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69</a:t>
            </a:fld>
            <a:endParaRPr lang="ca-ES"/>
          </a:p>
        </p:txBody>
      </p:sp>
      <p:sp>
        <p:nvSpPr>
          <p:cNvPr id="9" name="8 Marcador de contenido"/>
          <p:cNvSpPr>
            <a:spLocks noGrp="1"/>
          </p:cNvSpPr>
          <p:nvPr>
            <p:ph idx="1"/>
          </p:nvPr>
        </p:nvSpPr>
        <p:spPr>
          <a:xfrm>
            <a:off x="457200" y="1714488"/>
            <a:ext cx="8229600" cy="4860048"/>
          </a:xfrm>
        </p:spPr>
        <p:txBody>
          <a:bodyPr>
            <a:normAutofit/>
          </a:bodyPr>
          <a:lstStyle/>
          <a:p>
            <a:pPr>
              <a:buFontTx/>
              <a:buChar char="-"/>
            </a:pPr>
            <a:endParaRPr lang="ca-ES" sz="1600" dirty="0"/>
          </a:p>
        </p:txBody>
      </p:sp>
      <p:pic>
        <p:nvPicPr>
          <p:cNvPr id="14338" name="Picture 2"/>
          <p:cNvPicPr>
            <a:picLocks noChangeAspect="1" noChangeArrowheads="1"/>
          </p:cNvPicPr>
          <p:nvPr/>
        </p:nvPicPr>
        <p:blipFill>
          <a:blip r:embed="rId2" cstate="print"/>
          <a:srcRect l="16730" t="22665" r="17680" b="27884"/>
          <a:stretch>
            <a:fillRect/>
          </a:stretch>
        </p:blipFill>
        <p:spPr bwMode="auto">
          <a:xfrm>
            <a:off x="1643042" y="1714488"/>
            <a:ext cx="5951250" cy="4140000"/>
          </a:xfrm>
          <a:prstGeom prst="rect">
            <a:avLst/>
          </a:prstGeom>
          <a:noFill/>
          <a:ln w="9525">
            <a:noFill/>
            <a:miter lim="800000"/>
            <a:headEnd/>
            <a:tailEnd/>
          </a:ln>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FontTx/>
              <a:buChar char="-"/>
            </a:pPr>
            <a:r>
              <a:rPr lang="ca-ES" sz="1600" dirty="0" smtClean="0"/>
              <a:t> Fonts estadístiques</a:t>
            </a:r>
          </a:p>
          <a:p>
            <a:pPr marL="95250" indent="14288" algn="just">
              <a:buNone/>
            </a:pPr>
            <a:endParaRPr lang="ca-ES" sz="1600" u="sng" dirty="0" smtClean="0"/>
          </a:p>
          <a:p>
            <a:pPr marL="95250" indent="14288" algn="just">
              <a:buNone/>
            </a:pPr>
            <a:r>
              <a:rPr lang="ca-ES" sz="1600" u="sng" dirty="0" smtClean="0"/>
              <a:t>Cens</a:t>
            </a:r>
          </a:p>
          <a:p>
            <a:pPr marL="95250" indent="14288" algn="just">
              <a:buNone/>
            </a:pPr>
            <a:endParaRPr lang="ca-ES" sz="1600" dirty="0" smtClean="0"/>
          </a:p>
          <a:p>
            <a:pPr marL="95250" indent="14288" algn="just">
              <a:buNone/>
            </a:pPr>
            <a:r>
              <a:rPr lang="ca-ES" sz="1600" dirty="0" smtClean="0"/>
              <a:t>Proporciona l’oportunitat d’obtenir una fotografia completa i acurada del </a:t>
            </a:r>
            <a:r>
              <a:rPr lang="ca-ES" sz="1600" i="1" dirty="0" err="1" smtClean="0"/>
              <a:t>stock</a:t>
            </a:r>
            <a:r>
              <a:rPr lang="ca-ES" sz="1600" i="1" dirty="0" smtClean="0"/>
              <a:t> </a:t>
            </a:r>
            <a:r>
              <a:rPr lang="ca-ES" sz="1600" dirty="0" smtClean="0"/>
              <a:t>de la població i les vivendes. Aquest també proporciona informació de les principals característiques dels individus, famílies i llars en les quals viuen o, en altres paraules, un conjunt d’informació geogràfica, demogràfica, social i econòmica. </a:t>
            </a:r>
          </a:p>
          <a:p>
            <a:pPr marL="95250" indent="14288" algn="just">
              <a:buNone/>
            </a:pPr>
            <a:endParaRPr lang="ca-ES" sz="1600" dirty="0" smtClean="0"/>
          </a:p>
          <a:p>
            <a:pPr marL="95250" indent="14288" algn="just">
              <a:buNone/>
            </a:pPr>
            <a:r>
              <a:rPr lang="ca-ES" sz="1600" dirty="0" smtClean="0"/>
              <a:t>El cens de població i vivendes es sol fer cada 10 anys a Europa, tot i que alguns països ho fan cada 5 o 1 anys. </a:t>
            </a:r>
          </a:p>
          <a:p>
            <a:pPr marL="95250" indent="14288" algn="just">
              <a:buNone/>
            </a:pPr>
            <a:endParaRPr lang="ca-ES" sz="1600" dirty="0" smtClean="0"/>
          </a:p>
          <a:p>
            <a:pPr marL="95250" indent="14288" algn="just">
              <a:buNone/>
            </a:pPr>
            <a:r>
              <a:rPr lang="ca-ES" sz="1600" dirty="0" smtClean="0"/>
              <a:t>Permeten obtenir dades desagregades a nivells de municipis.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a:t>
            </a:fld>
            <a:endParaRPr lang="ca-ES"/>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70</a:t>
            </a:fld>
            <a:endParaRPr lang="ca-ES"/>
          </a:p>
        </p:txBody>
      </p:sp>
      <p:sp>
        <p:nvSpPr>
          <p:cNvPr id="9" name="8 Marcador de contenido"/>
          <p:cNvSpPr>
            <a:spLocks noGrp="1"/>
          </p:cNvSpPr>
          <p:nvPr>
            <p:ph idx="1"/>
          </p:nvPr>
        </p:nvSpPr>
        <p:spPr>
          <a:xfrm>
            <a:off x="457200" y="1714488"/>
            <a:ext cx="8229600" cy="1282464"/>
          </a:xfrm>
        </p:spPr>
        <p:txBody>
          <a:bodyPr>
            <a:normAutofit/>
          </a:bodyPr>
          <a:lstStyle/>
          <a:p>
            <a:pPr marL="87313" indent="22225" algn="just">
              <a:buNone/>
            </a:pPr>
            <a:r>
              <a:rPr lang="ca-ES" sz="1500" dirty="0" smtClean="0"/>
              <a:t>La diversitat cultural té el potencial de contribuir al creixement econòmic, creació de llocs de treballs, innovació i competitivitat. La llibertat de moviment per la Unió Europea permet als residents expandir els seus horitzons i augmentar les seves interaccions socials i culturals. </a:t>
            </a:r>
          </a:p>
          <a:p>
            <a:pPr>
              <a:buNone/>
            </a:pPr>
            <a:endParaRPr lang="ca-ES" sz="1600" dirty="0" smtClean="0"/>
          </a:p>
          <a:p>
            <a:pPr>
              <a:buNone/>
            </a:pPr>
            <a:endParaRPr lang="ca-ES" sz="1600" dirty="0"/>
          </a:p>
        </p:txBody>
      </p:sp>
      <p:pic>
        <p:nvPicPr>
          <p:cNvPr id="1026" name="Picture 2"/>
          <p:cNvPicPr>
            <a:picLocks noChangeAspect="1" noChangeArrowheads="1"/>
          </p:cNvPicPr>
          <p:nvPr/>
        </p:nvPicPr>
        <p:blipFill>
          <a:blip r:embed="rId2" cstate="print"/>
          <a:srcRect l="16298" t="37465" r="44485" b="6275"/>
          <a:stretch>
            <a:fillRect/>
          </a:stretch>
        </p:blipFill>
        <p:spPr bwMode="auto">
          <a:xfrm>
            <a:off x="4427984" y="3204300"/>
            <a:ext cx="4680520" cy="3609076"/>
          </a:xfrm>
          <a:prstGeom prst="rect">
            <a:avLst/>
          </a:prstGeom>
          <a:noFill/>
          <a:ln w="9525">
            <a:noFill/>
            <a:miter lim="800000"/>
            <a:headEnd/>
            <a:tailEnd/>
          </a:ln>
        </p:spPr>
      </p:pic>
      <p:sp>
        <p:nvSpPr>
          <p:cNvPr id="7" name="QuadreDeText 6"/>
          <p:cNvSpPr txBox="1"/>
          <p:nvPr/>
        </p:nvSpPr>
        <p:spPr>
          <a:xfrm>
            <a:off x="611560" y="3140968"/>
            <a:ext cx="3456384" cy="2446824"/>
          </a:xfrm>
          <a:prstGeom prst="rect">
            <a:avLst/>
          </a:prstGeom>
          <a:noFill/>
        </p:spPr>
        <p:txBody>
          <a:bodyPr wrap="square" rtlCol="0">
            <a:spAutoFit/>
          </a:bodyPr>
          <a:lstStyle/>
          <a:p>
            <a:pPr algn="just"/>
            <a:r>
              <a:rPr lang="ca-ES" sz="1500" dirty="0" smtClean="0"/>
              <a:t>La UE promou el diàleg </a:t>
            </a:r>
            <a:r>
              <a:rPr lang="ca-ES" sz="1500" dirty="0" err="1" smtClean="0"/>
              <a:t>intercultural</a:t>
            </a:r>
            <a:r>
              <a:rPr lang="ca-ES" sz="1500" dirty="0" smtClean="0"/>
              <a:t>, </a:t>
            </a:r>
            <a:r>
              <a:rPr lang="ca-ES" sz="1500" dirty="0" err="1" smtClean="0"/>
              <a:t>l’intercanvi</a:t>
            </a:r>
            <a:r>
              <a:rPr lang="ca-ES" sz="1500" dirty="0" smtClean="0"/>
              <a:t> d’opinions entre cultures, i la diversitat en la societat europea, incloent diferències lingüístiques, polítiques, religioses, ètniques i sexuals. Per exemple, hi ha 24 idiomes oficials i més de 60 idiomes regionals i minoritaris, amb més de 100 idiomes diferents d’immigrants. </a:t>
            </a:r>
          </a:p>
          <a:p>
            <a:endParaRPr lang="ca-ES" dirty="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71</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marL="96838" indent="12700" algn="just">
              <a:buNone/>
            </a:pPr>
            <a:r>
              <a:rPr lang="ca-ES" sz="1600" dirty="0" smtClean="0"/>
              <a:t>Els països de la UE tenen una llarga tradició de rebre immigrants d’altres països de la UE i de més lluny. Per exemple, recentment, hi ha hagut important moviments migratoris entre els països membres com a conseqüència de les expansions de la UE, mentre que la inestabilitat política, les guerres i les violacions dels drets humans han resultat en un augment del nombre d’immigrants de fora de la UE que busquen asil. </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72</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FontTx/>
              <a:buChar char="-"/>
            </a:pPr>
            <a:r>
              <a:rPr lang="ca-ES" sz="1600" dirty="0" smtClean="0"/>
              <a:t>Residents nascuts fora de la UE</a:t>
            </a:r>
          </a:p>
          <a:p>
            <a:pPr>
              <a:buNone/>
            </a:pPr>
            <a:endParaRPr lang="ca-ES" sz="1600" dirty="0"/>
          </a:p>
        </p:txBody>
      </p:sp>
      <p:pic>
        <p:nvPicPr>
          <p:cNvPr id="2050" name="Picture 2"/>
          <p:cNvPicPr>
            <a:picLocks noChangeAspect="1" noChangeArrowheads="1"/>
          </p:cNvPicPr>
          <p:nvPr/>
        </p:nvPicPr>
        <p:blipFill>
          <a:blip r:embed="rId2" cstate="print"/>
          <a:srcRect l="18660" t="34283" r="32673" b="8912"/>
          <a:stretch>
            <a:fillRect/>
          </a:stretch>
        </p:blipFill>
        <p:spPr bwMode="auto">
          <a:xfrm>
            <a:off x="899592" y="2204864"/>
            <a:ext cx="7416824" cy="4653136"/>
          </a:xfrm>
          <a:prstGeom prst="rect">
            <a:avLst/>
          </a:prstGeom>
          <a:noFill/>
          <a:ln w="9525">
            <a:noFill/>
            <a:miter lim="800000"/>
            <a:headEnd/>
            <a:tailEnd/>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73</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a:p>
        </p:txBody>
      </p:sp>
      <p:pic>
        <p:nvPicPr>
          <p:cNvPr id="3074" name="Picture 2"/>
          <p:cNvPicPr>
            <a:picLocks noChangeAspect="1" noChangeArrowheads="1"/>
          </p:cNvPicPr>
          <p:nvPr/>
        </p:nvPicPr>
        <p:blipFill>
          <a:blip r:embed="rId2" cstate="print"/>
          <a:srcRect l="16770" t="46256" r="34563" b="8912"/>
          <a:stretch>
            <a:fillRect/>
          </a:stretch>
        </p:blipFill>
        <p:spPr bwMode="auto">
          <a:xfrm>
            <a:off x="899592" y="1700808"/>
            <a:ext cx="7416824" cy="3672408"/>
          </a:xfrm>
          <a:prstGeom prst="rect">
            <a:avLst/>
          </a:prstGeom>
          <a:noFill/>
          <a:ln w="9525">
            <a:noFill/>
            <a:miter lim="800000"/>
            <a:headEnd/>
            <a:tailEnd/>
          </a:ln>
        </p:spPr>
      </p:pic>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74</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FontTx/>
              <a:buChar char="-"/>
            </a:pPr>
            <a:r>
              <a:rPr lang="ca-ES" sz="1600" dirty="0" smtClean="0"/>
              <a:t>Residents nascuts a la UE (diferent país)</a:t>
            </a:r>
          </a:p>
          <a:p>
            <a:pPr>
              <a:buNone/>
            </a:pPr>
            <a:endParaRPr lang="ca-ES" sz="1600" dirty="0"/>
          </a:p>
        </p:txBody>
      </p:sp>
      <p:pic>
        <p:nvPicPr>
          <p:cNvPr id="4098" name="Picture 2"/>
          <p:cNvPicPr>
            <a:picLocks noChangeAspect="1" noChangeArrowheads="1"/>
          </p:cNvPicPr>
          <p:nvPr/>
        </p:nvPicPr>
        <p:blipFill>
          <a:blip r:embed="rId2" cstate="print"/>
          <a:srcRect l="18188" t="26916" r="32201" b="16279"/>
          <a:stretch>
            <a:fillRect/>
          </a:stretch>
        </p:blipFill>
        <p:spPr bwMode="auto">
          <a:xfrm>
            <a:off x="755576" y="2060848"/>
            <a:ext cx="7560840" cy="4653136"/>
          </a:xfrm>
          <a:prstGeom prst="rect">
            <a:avLst/>
          </a:prstGeom>
          <a:noFill/>
          <a:ln w="9525">
            <a:noFill/>
            <a:miter lim="800000"/>
            <a:headEnd/>
            <a:tailEnd/>
          </a:ln>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75</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smtClean="0"/>
          </a:p>
          <a:p>
            <a:pPr>
              <a:buNone/>
            </a:pPr>
            <a:endParaRPr lang="ca-ES" sz="1600" dirty="0"/>
          </a:p>
        </p:txBody>
      </p:sp>
      <p:pic>
        <p:nvPicPr>
          <p:cNvPr id="5122" name="Picture 2"/>
          <p:cNvPicPr>
            <a:picLocks noChangeAspect="1" noChangeArrowheads="1"/>
          </p:cNvPicPr>
          <p:nvPr/>
        </p:nvPicPr>
        <p:blipFill>
          <a:blip r:embed="rId2" cstate="print"/>
          <a:srcRect l="16770" t="37465" r="34563" b="6275"/>
          <a:stretch>
            <a:fillRect/>
          </a:stretch>
        </p:blipFill>
        <p:spPr bwMode="auto">
          <a:xfrm>
            <a:off x="899592" y="2132856"/>
            <a:ext cx="7416824" cy="4608512"/>
          </a:xfrm>
          <a:prstGeom prst="rect">
            <a:avLst/>
          </a:prstGeom>
          <a:noFill/>
          <a:ln w="9525">
            <a:noFill/>
            <a:miter lim="800000"/>
            <a:headEnd/>
            <a:tailEnd/>
          </a:ln>
        </p:spPr>
      </p:pic>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76</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a:p>
        </p:txBody>
      </p:sp>
      <p:pic>
        <p:nvPicPr>
          <p:cNvPr id="6146" name="Picture 2"/>
          <p:cNvPicPr>
            <a:picLocks noChangeAspect="1" noChangeArrowheads="1"/>
          </p:cNvPicPr>
          <p:nvPr/>
        </p:nvPicPr>
        <p:blipFill>
          <a:blip r:embed="rId2" cstate="print"/>
          <a:srcRect l="18660" t="27796" r="31728" b="12428"/>
          <a:stretch>
            <a:fillRect/>
          </a:stretch>
        </p:blipFill>
        <p:spPr bwMode="auto">
          <a:xfrm>
            <a:off x="827584" y="1700808"/>
            <a:ext cx="7560840" cy="4896544"/>
          </a:xfrm>
          <a:prstGeom prst="rect">
            <a:avLst/>
          </a:prstGeom>
          <a:noFill/>
          <a:ln w="9525">
            <a:noFill/>
            <a:miter lim="800000"/>
            <a:headEnd/>
            <a:tailEnd/>
          </a:ln>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77</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a:p>
        </p:txBody>
      </p:sp>
      <p:pic>
        <p:nvPicPr>
          <p:cNvPr id="7170" name="Picture 2"/>
          <p:cNvPicPr>
            <a:picLocks noChangeAspect="1" noChangeArrowheads="1"/>
          </p:cNvPicPr>
          <p:nvPr/>
        </p:nvPicPr>
        <p:blipFill>
          <a:blip r:embed="rId2" cstate="print"/>
          <a:srcRect l="18660" t="14610" r="32673" b="11549"/>
          <a:stretch>
            <a:fillRect/>
          </a:stretch>
        </p:blipFill>
        <p:spPr bwMode="auto">
          <a:xfrm>
            <a:off x="1331640" y="1412776"/>
            <a:ext cx="6588585" cy="5373215"/>
          </a:xfrm>
          <a:prstGeom prst="rect">
            <a:avLst/>
          </a:prstGeom>
          <a:noFill/>
          <a:ln w="9525">
            <a:noFill/>
            <a:miter lim="800000"/>
            <a:headEnd/>
            <a:tailEnd/>
          </a:ln>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78</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FontTx/>
              <a:buChar char="-"/>
            </a:pPr>
            <a:r>
              <a:rPr lang="ca-ES" sz="1600" dirty="0" smtClean="0"/>
              <a:t>Taxes d’activitats per lloc de naixement</a:t>
            </a:r>
          </a:p>
          <a:p>
            <a:pPr>
              <a:buNone/>
            </a:pPr>
            <a:endParaRPr lang="ca-ES" sz="1600" dirty="0"/>
          </a:p>
        </p:txBody>
      </p:sp>
      <p:pic>
        <p:nvPicPr>
          <p:cNvPr id="8194" name="Picture 2"/>
          <p:cNvPicPr>
            <a:picLocks noChangeAspect="1" noChangeArrowheads="1"/>
          </p:cNvPicPr>
          <p:nvPr/>
        </p:nvPicPr>
        <p:blipFill>
          <a:blip r:embed="rId2" cstate="print"/>
          <a:srcRect l="15825" t="30433" r="33618" b="12429"/>
          <a:stretch>
            <a:fillRect/>
          </a:stretch>
        </p:blipFill>
        <p:spPr bwMode="auto">
          <a:xfrm>
            <a:off x="827584" y="2177480"/>
            <a:ext cx="7704856" cy="4680520"/>
          </a:xfrm>
          <a:prstGeom prst="rect">
            <a:avLst/>
          </a:prstGeom>
          <a:noFill/>
          <a:ln w="9525">
            <a:noFill/>
            <a:miter lim="800000"/>
            <a:headEnd/>
            <a:tailEnd/>
          </a:ln>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79</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smtClean="0"/>
          </a:p>
          <a:p>
            <a:pPr>
              <a:buNone/>
            </a:pPr>
            <a:endParaRPr lang="ca-ES" sz="1600" dirty="0"/>
          </a:p>
        </p:txBody>
      </p:sp>
      <p:pic>
        <p:nvPicPr>
          <p:cNvPr id="9218" name="Picture 2"/>
          <p:cNvPicPr>
            <a:picLocks noChangeAspect="1" noChangeArrowheads="1"/>
          </p:cNvPicPr>
          <p:nvPr/>
        </p:nvPicPr>
        <p:blipFill>
          <a:blip r:embed="rId2" cstate="print"/>
          <a:srcRect l="17715" t="46256" r="32673" b="5396"/>
          <a:stretch>
            <a:fillRect/>
          </a:stretch>
        </p:blipFill>
        <p:spPr bwMode="auto">
          <a:xfrm>
            <a:off x="971600" y="1628800"/>
            <a:ext cx="7560840" cy="3960440"/>
          </a:xfrm>
          <a:prstGeom prst="rect">
            <a:avLst/>
          </a:prstGeom>
          <a:noFill/>
          <a:ln w="9525">
            <a:noFill/>
            <a:miter lim="800000"/>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lnSpcReduction="10000"/>
          </a:bodyPr>
          <a:lstStyle/>
          <a:p>
            <a:pPr marL="95250" indent="14288" algn="just">
              <a:buNone/>
            </a:pPr>
            <a:r>
              <a:rPr lang="ca-ES" sz="1600" u="sng" dirty="0" smtClean="0"/>
              <a:t>Estadístiques de població (demografia, migració i projeccions de població)</a:t>
            </a:r>
          </a:p>
          <a:p>
            <a:pPr marL="95250" indent="14288" algn="just">
              <a:buNone/>
            </a:pPr>
            <a:endParaRPr lang="ca-ES" sz="1600" u="sng" dirty="0" smtClean="0"/>
          </a:p>
          <a:p>
            <a:pPr marL="95250" indent="14288" algn="just">
              <a:buNone/>
            </a:pPr>
            <a:r>
              <a:rPr lang="ca-ES" sz="1600" dirty="0" smtClean="0"/>
              <a:t>Informació de demografia i migració es col·lecciona cada any a instituts nacionals estadístics de 44 països europeus, i es basa principalment en fonts administratives. </a:t>
            </a:r>
          </a:p>
          <a:p>
            <a:pPr marL="95250" indent="14288" algn="just">
              <a:buNone/>
            </a:pPr>
            <a:r>
              <a:rPr lang="ca-ES" sz="1600" dirty="0" smtClean="0"/>
              <a:t>Les dades solen fer referència a l’1 de gener de cada any. Es pot obtenir:</a:t>
            </a:r>
          </a:p>
          <a:p>
            <a:pPr marL="95250" indent="14288" algn="just"/>
            <a:r>
              <a:rPr lang="ca-ES" sz="1600" dirty="0" smtClean="0"/>
              <a:t> Estructura de la població: estadístiques per edat,</a:t>
            </a:r>
          </a:p>
          <a:p>
            <a:pPr marL="95250" indent="14288" algn="just"/>
            <a:r>
              <a:rPr lang="ca-ES" sz="1600" dirty="0" smtClean="0"/>
              <a:t> Característiques de la població (estadístiques per nivell d’educació obtingut, estat civil, i nacionalitat),</a:t>
            </a:r>
          </a:p>
          <a:p>
            <a:pPr marL="95250" indent="14288" algn="just"/>
            <a:r>
              <a:rPr lang="ca-ES" sz="1600" dirty="0" smtClean="0"/>
              <a:t> País de naixement,</a:t>
            </a:r>
          </a:p>
          <a:p>
            <a:pPr marL="95250" indent="14288" algn="just"/>
            <a:r>
              <a:rPr lang="ca-ES" sz="1600" dirty="0" smtClean="0"/>
              <a:t> Canvi en la població (en referència a  l’ 1 de gener de l’any anterior: migració, canvi natural), </a:t>
            </a:r>
          </a:p>
          <a:p>
            <a:pPr marL="95250" indent="14288" algn="just"/>
            <a:r>
              <a:rPr lang="ca-ES" sz="1600" dirty="0" smtClean="0"/>
              <a:t> Densitat de població</a:t>
            </a:r>
          </a:p>
          <a:p>
            <a:pPr marL="95250" indent="14288" algn="just"/>
            <a:endParaRPr lang="ca-ES" sz="1600" dirty="0" smtClean="0"/>
          </a:p>
          <a:p>
            <a:pPr marL="95250" indent="14288" algn="just">
              <a:buNone/>
            </a:pPr>
            <a:r>
              <a:rPr lang="ca-ES" sz="1600" dirty="0" smtClean="0"/>
              <a:t>Es tenen dades anuals per esdeveniments vitals (naixements i morts). El nombre de naixements vius es presenta d’acord a les característiques de la dona (edat, nivell educatiu, estat civil, nacionalitat, país de naixement) i del nen (gènere, ordre de naixement). Es calculen taxes de fertilitat i edat a la qual es té el primer fill. </a:t>
            </a:r>
            <a:r>
              <a:rPr lang="ca-ES" sz="1600" dirty="0" err="1" smtClean="0"/>
              <a:t>L’Eurostat</a:t>
            </a:r>
            <a:r>
              <a:rPr lang="ca-ES" sz="1600" dirty="0" smtClean="0"/>
              <a:t> també recull dades de matrimonis i divorcis, i fills fora del matrimoni. </a:t>
            </a:r>
          </a:p>
          <a:p>
            <a:pPr marL="95250" indent="14288" algn="just">
              <a:buNone/>
            </a:pPr>
            <a:endParaRPr lang="ca-ES" sz="1600" dirty="0" smtClean="0"/>
          </a:p>
          <a:p>
            <a:pPr marL="95250" indent="14288" algn="just">
              <a:buNone/>
            </a:pPr>
            <a:endParaRPr lang="ca-ES" sz="1600" dirty="0" smtClean="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a:t>
            </a:fld>
            <a:endParaRPr lang="ca-ES"/>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80</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smtClean="0"/>
          </a:p>
          <a:p>
            <a:pPr>
              <a:buNone/>
            </a:pPr>
            <a:endParaRPr lang="ca-ES" sz="1600" dirty="0"/>
          </a:p>
        </p:txBody>
      </p:sp>
      <p:pic>
        <p:nvPicPr>
          <p:cNvPr id="10242" name="Picture 2"/>
          <p:cNvPicPr>
            <a:picLocks noChangeAspect="1" noChangeArrowheads="1"/>
          </p:cNvPicPr>
          <p:nvPr/>
        </p:nvPicPr>
        <p:blipFill>
          <a:blip r:embed="rId2" cstate="print"/>
          <a:srcRect l="18188" t="11973" r="32673" b="30010"/>
          <a:stretch>
            <a:fillRect/>
          </a:stretch>
        </p:blipFill>
        <p:spPr bwMode="auto">
          <a:xfrm>
            <a:off x="827584" y="1556792"/>
            <a:ext cx="7488832" cy="4752528"/>
          </a:xfrm>
          <a:prstGeom prst="rect">
            <a:avLst/>
          </a:prstGeom>
          <a:noFill/>
          <a:ln w="9525">
            <a:noFill/>
            <a:miter lim="800000"/>
            <a:headEnd/>
            <a:tailEnd/>
          </a:ln>
        </p:spPr>
      </p:pic>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81</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FontTx/>
              <a:buChar char="-"/>
            </a:pPr>
            <a:r>
              <a:rPr lang="ca-ES" sz="1600" dirty="0" smtClean="0"/>
              <a:t>Taxa d’ocupació per lloc de naixement</a:t>
            </a:r>
          </a:p>
          <a:p>
            <a:pPr>
              <a:buNone/>
            </a:pPr>
            <a:endParaRPr lang="ca-ES" sz="1600" dirty="0"/>
          </a:p>
        </p:txBody>
      </p:sp>
      <p:pic>
        <p:nvPicPr>
          <p:cNvPr id="11266" name="Picture 2"/>
          <p:cNvPicPr>
            <a:picLocks noChangeAspect="1" noChangeArrowheads="1"/>
          </p:cNvPicPr>
          <p:nvPr/>
        </p:nvPicPr>
        <p:blipFill>
          <a:blip r:embed="rId2" cstate="print"/>
          <a:srcRect l="16298" t="10214" r="33618" b="24735"/>
          <a:stretch>
            <a:fillRect/>
          </a:stretch>
        </p:blipFill>
        <p:spPr bwMode="auto">
          <a:xfrm>
            <a:off x="1331640" y="2132856"/>
            <a:ext cx="6445938" cy="4500000"/>
          </a:xfrm>
          <a:prstGeom prst="rect">
            <a:avLst/>
          </a:prstGeom>
          <a:noFill/>
          <a:ln w="9525">
            <a:noFill/>
            <a:miter lim="800000"/>
            <a:headEnd/>
            <a:tailEnd/>
          </a:ln>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82</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None/>
            </a:pPr>
            <a:endParaRPr lang="ca-ES" sz="1600" dirty="0" smtClean="0"/>
          </a:p>
        </p:txBody>
      </p:sp>
      <p:pic>
        <p:nvPicPr>
          <p:cNvPr id="12290" name="Picture 2"/>
          <p:cNvPicPr>
            <a:picLocks noChangeAspect="1" noChangeArrowheads="1"/>
          </p:cNvPicPr>
          <p:nvPr/>
        </p:nvPicPr>
        <p:blipFill>
          <a:blip r:embed="rId2" cstate="print"/>
          <a:srcRect l="16770" t="11973" r="34563" b="44953"/>
          <a:stretch>
            <a:fillRect/>
          </a:stretch>
        </p:blipFill>
        <p:spPr bwMode="auto">
          <a:xfrm>
            <a:off x="827584" y="1988840"/>
            <a:ext cx="7416824" cy="3528392"/>
          </a:xfrm>
          <a:prstGeom prst="rect">
            <a:avLst/>
          </a:prstGeom>
          <a:noFill/>
          <a:ln w="9525">
            <a:noFill/>
            <a:miter lim="800000"/>
            <a:headEnd/>
            <a:tailEnd/>
          </a:ln>
        </p:spPr>
      </p:pic>
      <p:pic>
        <p:nvPicPr>
          <p:cNvPr id="7" name="Picture 2"/>
          <p:cNvPicPr>
            <a:picLocks noChangeAspect="1" noChangeArrowheads="1"/>
          </p:cNvPicPr>
          <p:nvPr/>
        </p:nvPicPr>
        <p:blipFill>
          <a:blip r:embed="rId2" cstate="print"/>
          <a:srcRect l="16770" t="73070" r="34563" b="23959"/>
          <a:stretch>
            <a:fillRect/>
          </a:stretch>
        </p:blipFill>
        <p:spPr bwMode="auto">
          <a:xfrm>
            <a:off x="827584" y="5013176"/>
            <a:ext cx="7416824" cy="243408"/>
          </a:xfrm>
          <a:prstGeom prst="rect">
            <a:avLst/>
          </a:prstGeom>
          <a:noFill/>
          <a:ln w="9525">
            <a:noFill/>
            <a:miter lim="800000"/>
            <a:headEnd/>
            <a:tailEnd/>
          </a:ln>
        </p:spPr>
      </p:pic>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5. Origen dels residents</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83</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a:buFontTx/>
              <a:buChar char="-"/>
            </a:pPr>
            <a:r>
              <a:rPr lang="ca-ES" sz="1600" dirty="0" smtClean="0"/>
              <a:t>Nivell d’educació per lloc de naixement </a:t>
            </a:r>
          </a:p>
          <a:p>
            <a:pPr>
              <a:buNone/>
            </a:pPr>
            <a:endParaRPr lang="ca-ES" sz="1600" dirty="0"/>
          </a:p>
        </p:txBody>
      </p:sp>
      <p:pic>
        <p:nvPicPr>
          <p:cNvPr id="13314" name="Picture 2"/>
          <p:cNvPicPr>
            <a:picLocks noChangeAspect="1" noChangeArrowheads="1"/>
          </p:cNvPicPr>
          <p:nvPr/>
        </p:nvPicPr>
        <p:blipFill>
          <a:blip r:embed="rId2" cstate="print"/>
          <a:srcRect l="16298" t="55046" r="34090" b="6275"/>
          <a:stretch>
            <a:fillRect/>
          </a:stretch>
        </p:blipFill>
        <p:spPr bwMode="auto">
          <a:xfrm>
            <a:off x="755576" y="2420888"/>
            <a:ext cx="7560840" cy="3168352"/>
          </a:xfrm>
          <a:prstGeom prst="rect">
            <a:avLst/>
          </a:prstGeom>
          <a:noFill/>
          <a:ln w="9525">
            <a:noFill/>
            <a:miter lim="800000"/>
            <a:headEnd/>
            <a:tailEnd/>
          </a:ln>
        </p:spPr>
      </p:pic>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normAutofit/>
          </a:bodyPr>
          <a:lstStyle/>
          <a:p>
            <a:r>
              <a:rPr lang="ca-ES" sz="3000" dirty="0" smtClean="0"/>
              <a:t>6. Canvis de llocs: mobilitat geogràfica</a:t>
            </a:r>
            <a:endParaRPr lang="ca-ES" sz="3000" dirty="0"/>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84</a:t>
            </a:fld>
            <a:endParaRPr lang="ca-ES"/>
          </a:p>
        </p:txBody>
      </p:sp>
      <p:sp>
        <p:nvSpPr>
          <p:cNvPr id="9" name="8 Marcador de contenido"/>
          <p:cNvSpPr>
            <a:spLocks noGrp="1"/>
          </p:cNvSpPr>
          <p:nvPr>
            <p:ph idx="1"/>
          </p:nvPr>
        </p:nvSpPr>
        <p:spPr>
          <a:xfrm>
            <a:off x="457200" y="1714488"/>
            <a:ext cx="8229600" cy="4594832"/>
          </a:xfrm>
        </p:spPr>
        <p:txBody>
          <a:bodyPr>
            <a:normAutofit/>
          </a:bodyPr>
          <a:lstStyle/>
          <a:p>
            <a:pPr lvl="1">
              <a:buNone/>
            </a:pPr>
            <a:r>
              <a:rPr lang="ca-ES" sz="1600" dirty="0" smtClean="0">
                <a:solidFill>
                  <a:schemeClr val="tx1"/>
                </a:solidFill>
              </a:rPr>
              <a:t>La població de la UE es cada cop es mou més: la majoria viatja per vacances o viatges de negocis, una proporció creixent és trasllada a un altra país membre de manera (semi-) permanent. </a:t>
            </a:r>
          </a:p>
          <a:p>
            <a:pPr lvl="1">
              <a:buNone/>
            </a:pPr>
            <a:endParaRPr lang="ca-ES" sz="1600" dirty="0" smtClean="0">
              <a:solidFill>
                <a:schemeClr val="tx1"/>
              </a:solidFill>
            </a:endParaRPr>
          </a:p>
          <a:p>
            <a:pPr lvl="1">
              <a:buFontTx/>
              <a:buChar char="-"/>
            </a:pPr>
            <a:r>
              <a:rPr lang="ca-ES" sz="1600" dirty="0" smtClean="0">
                <a:solidFill>
                  <a:schemeClr val="tx1"/>
                </a:solidFill>
              </a:rPr>
              <a:t>Trasllats</a:t>
            </a:r>
          </a:p>
          <a:p>
            <a:pPr lvl="1">
              <a:buNone/>
            </a:pPr>
            <a:r>
              <a:rPr lang="ca-ES" sz="1600" dirty="0" smtClean="0">
                <a:solidFill>
                  <a:schemeClr val="tx1"/>
                </a:solidFill>
              </a:rPr>
              <a:t>Canviar-se de residència ... </a:t>
            </a:r>
            <a:endParaRPr lang="ca-ES" sz="1600" dirty="0">
              <a:solidFill>
                <a:schemeClr val="tx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57200" y="642918"/>
            <a:ext cx="8229600" cy="1066800"/>
          </a:xfrm>
        </p:spPr>
        <p:txBody>
          <a:bodyPr/>
          <a:lstStyle/>
          <a:p>
            <a:r>
              <a:rPr lang="ca-ES" dirty="0" smtClean="0"/>
              <a:t>1. Introducció</a:t>
            </a:r>
            <a:endParaRPr lang="ca-ES" dirty="0"/>
          </a:p>
        </p:txBody>
      </p:sp>
      <p:sp>
        <p:nvSpPr>
          <p:cNvPr id="3" name="2 Marcador de contenido"/>
          <p:cNvSpPr>
            <a:spLocks noGrp="1"/>
          </p:cNvSpPr>
          <p:nvPr>
            <p:ph idx="1"/>
          </p:nvPr>
        </p:nvSpPr>
        <p:spPr>
          <a:xfrm>
            <a:off x="457200" y="1714488"/>
            <a:ext cx="8229600" cy="4860048"/>
          </a:xfrm>
        </p:spPr>
        <p:txBody>
          <a:bodyPr>
            <a:normAutofit/>
          </a:bodyPr>
          <a:lstStyle/>
          <a:p>
            <a:pPr marL="95250" indent="14288" algn="just">
              <a:buNone/>
            </a:pPr>
            <a:r>
              <a:rPr lang="ca-ES" sz="1600" dirty="0" smtClean="0"/>
              <a:t>L’esperança de vida és un indicador clau utilitzat per analitzar i comparar patrons de mortalitat. Dades en el nombre de morts estan disponibles per característiques dels morts (nacionalitat, país de naixement o residència). </a:t>
            </a:r>
          </a:p>
          <a:p>
            <a:pPr marL="95250" indent="14288" algn="just">
              <a:buNone/>
            </a:pPr>
            <a:endParaRPr lang="ca-ES" sz="1600" dirty="0" smtClean="0"/>
          </a:p>
          <a:p>
            <a:pPr marL="95250" indent="14288" algn="just">
              <a:buNone/>
            </a:pPr>
            <a:r>
              <a:rPr lang="ca-ES" sz="1600" dirty="0" smtClean="0"/>
              <a:t>La migració és un dels dos components bàsics que expliquen el canvi demogràfic en la UE (l’altra és el canvi natural). Es disposa de dades del nombre d’estrangers residint a cadascun dels Estats Membres de la UE (per nacionalitat i país de naixement), i del moviment d’immigrants i emigrants de cada Estat Membre per any.</a:t>
            </a:r>
          </a:p>
          <a:p>
            <a:pPr marL="95250" indent="14288" algn="just">
              <a:buNone/>
            </a:pPr>
            <a:endParaRPr lang="ca-ES" sz="1600" dirty="0" smtClean="0"/>
          </a:p>
          <a:p>
            <a:pPr marL="95250" indent="14288" algn="just">
              <a:buNone/>
            </a:pPr>
            <a:r>
              <a:rPr lang="ca-ES" sz="1600" dirty="0" smtClean="0"/>
              <a:t>Utilitzant estadístiques de població, esdeveniments vitals i evolució de la migració, </a:t>
            </a:r>
            <a:r>
              <a:rPr lang="ca-ES" sz="1600" dirty="0" err="1" smtClean="0"/>
              <a:t>l’Eurostat</a:t>
            </a:r>
            <a:r>
              <a:rPr lang="ca-ES" sz="1600" dirty="0" smtClean="0"/>
              <a:t> produeix projeccions de població cada 3 anys. </a:t>
            </a:r>
          </a:p>
        </p:txBody>
      </p:sp>
      <p:sp>
        <p:nvSpPr>
          <p:cNvPr id="4" name="3 Marcador de número de diapositiva"/>
          <p:cNvSpPr>
            <a:spLocks noGrp="1"/>
          </p:cNvSpPr>
          <p:nvPr>
            <p:ph type="sldNum" sz="quarter" idx="12"/>
          </p:nvPr>
        </p:nvSpPr>
        <p:spPr/>
        <p:txBody>
          <a:bodyPr/>
          <a:lstStyle/>
          <a:p>
            <a:fld id="{B3A02E08-3743-41AC-8D89-E8D485D91EAE}" type="slidenum">
              <a:rPr lang="ca-ES" smtClean="0"/>
              <a:pPr/>
              <a:t>9</a:t>
            </a:fld>
            <a:endParaRPr lang="ca-ES"/>
          </a:p>
        </p:txBody>
      </p:sp>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Urbano">
  <a:themeElements>
    <a:clrScheme name="Civil">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Urbano">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Georgia"/>
        <a:ea typeface=""/>
        <a:cs typeface=""/>
        <a:font script="Jpan" typeface="HG明朝B"/>
        <a:font script="Hang" typeface="맑은 고딕"/>
        <a:font script="Hans" typeface="宋体"/>
        <a:font script="Hant" typeface="新細明體"/>
        <a:font script="Arab" typeface="Arial"/>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Urbano">
      <a:fillStyleLst>
        <a:solidFill>
          <a:schemeClr val="phClr"/>
        </a:solidFill>
        <a:gradFill rotWithShape="1">
          <a:gsLst>
            <a:gs pos="0">
              <a:schemeClr val="phClr">
                <a:tint val="1000"/>
                <a:satMod val="255000"/>
              </a:schemeClr>
            </a:gs>
            <a:gs pos="55000">
              <a:schemeClr val="phClr">
                <a:tint val="12000"/>
                <a:satMod val="255000"/>
              </a:schemeClr>
            </a:gs>
            <a:gs pos="100000">
              <a:schemeClr val="phClr">
                <a:tint val="45000"/>
                <a:satMod val="250000"/>
              </a:schemeClr>
            </a:gs>
          </a:gsLst>
          <a:path path="circle">
            <a:fillToRect l="-40000" t="-90000" r="140000" b="190000"/>
          </a:path>
        </a:gradFill>
        <a:gradFill rotWithShape="1">
          <a:gsLst>
            <a:gs pos="0">
              <a:schemeClr val="phClr">
                <a:tint val="43000"/>
                <a:satMod val="165000"/>
              </a:schemeClr>
            </a:gs>
            <a:gs pos="55000">
              <a:schemeClr val="phClr">
                <a:tint val="83000"/>
                <a:satMod val="155000"/>
              </a:schemeClr>
            </a:gs>
            <a:gs pos="100000">
              <a:schemeClr val="phClr">
                <a:shade val="85000"/>
              </a:schemeClr>
            </a:gs>
          </a:gsLst>
          <a:path path="circle">
            <a:fillToRect l="-40000" t="-90000" r="140000" b="190000"/>
          </a:path>
        </a:gradFill>
      </a:fillStyleLst>
      <a:lnStyleLst>
        <a:ln w="9525" cap="flat" cmpd="sng" algn="ctr">
          <a:solidFill>
            <a:schemeClr val="phClr"/>
          </a:solidFill>
          <a:prstDash val="solid"/>
        </a:ln>
        <a:ln w="19050" cap="flat" cmpd="sng" algn="ctr">
          <a:solidFill>
            <a:schemeClr val="phClr"/>
          </a:solidFill>
          <a:prstDash val="solid"/>
        </a:ln>
        <a:ln w="31750" cap="flat" cmpd="sng" algn="ctr">
          <a:solidFill>
            <a:schemeClr val="phClr"/>
          </a:solidFill>
          <a:prstDash val="solid"/>
        </a:ln>
      </a:lnStyleLst>
      <a:effectStyleLst>
        <a:effectStyle>
          <a:effectLst>
            <a:outerShdw blurRad="51500" dist="25400" dir="5400000" rotWithShape="0">
              <a:srgbClr val="000000">
                <a:alpha val="40000"/>
              </a:srgbClr>
            </a:outerShdw>
          </a:effectLst>
        </a:effectStyle>
        <a:effectStyle>
          <a:effectLst>
            <a:outerShdw blurRad="50800" dist="25400" dir="5400000" rotWithShape="0">
              <a:srgbClr val="000000">
                <a:alpha val="45000"/>
              </a:srgbClr>
            </a:outerShdw>
          </a:effectLst>
        </a:effectStyle>
        <a:effectStyle>
          <a:effectLst>
            <a:outerShdw blurRad="50800" dist="25400" dir="5400000" rotWithShape="0">
              <a:srgbClr val="000000">
                <a:alpha val="45000"/>
              </a:srgbClr>
            </a:outerShdw>
          </a:effectLst>
          <a:scene3d>
            <a:camera prst="orthographicFront" fov="0">
              <a:rot lat="0" lon="0" rev="0"/>
            </a:camera>
            <a:lightRig rig="flat" dir="t">
              <a:rot lat="0" lon="0" rev="20040000"/>
            </a:lightRig>
          </a:scene3d>
          <a:sp3d contourW="12700" prstMaterial="dkEdge">
            <a:bevelT w="25400" h="38100" prst="convex"/>
            <a:contourClr>
              <a:schemeClr val="phClr">
                <a:satMod val="115000"/>
              </a:schemeClr>
            </a:contourClr>
          </a:sp3d>
        </a:effectStyle>
      </a:effectStyleLst>
      <a:bgFillStyleLst>
        <a:solidFill>
          <a:schemeClr val="phClr"/>
        </a:solidFill>
        <a:gradFill rotWithShape="1">
          <a:gsLst>
            <a:gs pos="100000">
              <a:schemeClr val="phClr">
                <a:tint val="80000"/>
                <a:satMod val="250000"/>
              </a:schemeClr>
            </a:gs>
            <a:gs pos="60000">
              <a:schemeClr val="phClr">
                <a:shade val="38000"/>
                <a:satMod val="175000"/>
              </a:schemeClr>
            </a:gs>
            <a:gs pos="0">
              <a:schemeClr val="phClr">
                <a:shade val="30000"/>
                <a:satMod val="175000"/>
              </a:schemeClr>
            </a:gs>
          </a:gsLst>
          <a:lin ang="5400000" scaled="0"/>
        </a:gradFill>
        <a:blipFill>
          <a:blip xmlns:r="http://schemas.openxmlformats.org/officeDocument/2006/relationships" r:embed="rId1">
            <a:duotone>
              <a:schemeClr val="phClr">
                <a:shade val="48000"/>
              </a:schemeClr>
              <a:schemeClr val="phClr">
                <a:tint val="96000"/>
                <a:satMod val="150000"/>
              </a:schemeClr>
            </a:duotone>
          </a:blip>
          <a:tile tx="0" ty="0" sx="80000" sy="80000" flip="none" algn="tl"/>
        </a:blip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Urban</Template>
  <TotalTime>4294</TotalTime>
  <Words>5119</Words>
  <Application>Microsoft Office PowerPoint</Application>
  <PresentationFormat>Presentación en pantalla (4:3)</PresentationFormat>
  <Paragraphs>516</Paragraphs>
  <Slides>84</Slides>
  <Notes>1</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84</vt:i4>
      </vt:variant>
    </vt:vector>
  </HeadingPairs>
  <TitlesOfParts>
    <vt:vector size="91" baseType="lpstr">
      <vt:lpstr>Calibri</vt:lpstr>
      <vt:lpstr>Courier New</vt:lpstr>
      <vt:lpstr>Georgia</vt:lpstr>
      <vt:lpstr>Trebuchet MS</vt:lpstr>
      <vt:lpstr>Wingdings</vt:lpstr>
      <vt:lpstr>Wingdings 2</vt:lpstr>
      <vt:lpstr>Urbano</vt:lpstr>
      <vt:lpstr>Tema 4: Estadístiques de la població</vt:lpstr>
      <vt:lpstr>Guia</vt:lpstr>
      <vt:lpstr>1. Introducció</vt:lpstr>
      <vt:lpstr>1. Introducció</vt:lpstr>
      <vt:lpstr>1. Introducció</vt:lpstr>
      <vt:lpstr>1. Introducció</vt:lpstr>
      <vt:lpstr>1. Introducció</vt:lpstr>
      <vt:lpstr>1. Introducció</vt:lpstr>
      <vt:lpstr>1. Introducció</vt:lpstr>
      <vt:lpstr>1. Introducció</vt:lpstr>
      <vt:lpstr>1. Introducció</vt:lpstr>
      <vt:lpstr>1. Introducció</vt:lpstr>
      <vt:lpstr>1. Introducció</vt:lpstr>
      <vt:lpstr>1. Introducció</vt:lpstr>
      <vt:lpstr>1. Introducció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2. Perfils de la població</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3. Retrat de les llars i estructures familiars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4. Condicions i característiques de les cases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5. Origen dels residents</vt:lpstr>
      <vt:lpstr>6. Canvis de llocs: mobilitat geogràfica</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Llei 23/1998, de 30 de desembre, d’estadística de Catalunya</dc:title>
  <dc:creator>usuario</dc:creator>
  <cp:lastModifiedBy>Marc Rusiñol de Rueda</cp:lastModifiedBy>
  <cp:revision>359</cp:revision>
  <dcterms:created xsi:type="dcterms:W3CDTF">2016-02-06T11:08:06Z</dcterms:created>
  <dcterms:modified xsi:type="dcterms:W3CDTF">2016-04-29T15:40:44Z</dcterms:modified>
</cp:coreProperties>
</file>

<file path=docProps/thumbnail.jpeg>
</file>